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67" r:id="rId3"/>
    <p:sldId id="319" r:id="rId4"/>
    <p:sldId id="296" r:id="rId5"/>
    <p:sldId id="297" r:id="rId6"/>
    <p:sldId id="325" r:id="rId7"/>
    <p:sldId id="322" r:id="rId8"/>
    <p:sldId id="323" r:id="rId9"/>
    <p:sldId id="324" r:id="rId10"/>
    <p:sldId id="292" r:id="rId11"/>
    <p:sldId id="320" r:id="rId12"/>
    <p:sldId id="321" r:id="rId13"/>
    <p:sldId id="286" r:id="rId14"/>
    <p:sldId id="302" r:id="rId15"/>
    <p:sldId id="284" r:id="rId16"/>
    <p:sldId id="329" r:id="rId17"/>
    <p:sldId id="330" r:id="rId18"/>
    <p:sldId id="331" r:id="rId19"/>
    <p:sldId id="332" r:id="rId20"/>
    <p:sldId id="333" r:id="rId21"/>
    <p:sldId id="326" r:id="rId22"/>
    <p:sldId id="328" r:id="rId23"/>
    <p:sldId id="314" r:id="rId24"/>
    <p:sldId id="294" r:id="rId25"/>
    <p:sldId id="269" r:id="rId2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F55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577" autoAdjust="0"/>
    <p:restoredTop sz="94660"/>
  </p:normalViewPr>
  <p:slideViewPr>
    <p:cSldViewPr snapToGrid="0">
      <p:cViewPr varScale="1">
        <p:scale>
          <a:sx n="92" d="100"/>
          <a:sy n="92" d="100"/>
        </p:scale>
        <p:origin x="346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19B2E6-42C4-495C-ABAA-1CA7AC148F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7FF540B-4AE6-4AD2-A16A-CB098E6AE2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E8062CF-F9F8-4B8F-8D00-199FC434D9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3AACE-4216-447F-94ED-33E6F0CD82B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92FAF47-4F6D-42AC-B096-29B4BB7D0C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EAFBF7F-C2D2-42A8-8586-16D283A7E9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F37F8-7E83-48D4-9180-BF0FF53FCE5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99982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E0EF50-F3B1-43B9-97C6-5B34602ED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E87D8F6-ADF0-4D85-8EF5-AD3942BD50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F02CD9A-F78B-477D-8A70-EB88AD4336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3AACE-4216-447F-94ED-33E6F0CD82B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F118142-79B1-434B-9D64-0EB1992E71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9C67770-4E0A-47F3-8DE4-BD59F0729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F37F8-7E83-48D4-9180-BF0FF53FCE5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56084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DDAC43C-A105-4CAE-A4DB-5B7F83F88D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2FB7A1B-D35B-4602-A2E1-BE70529DA4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2C72E66-00DD-4890-A486-B89353E691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3AACE-4216-447F-94ED-33E6F0CD82B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780367C-38F3-444C-BE24-85589B248F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D444D7B-D4DF-4FB7-AA78-D220DF41DC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F37F8-7E83-48D4-9180-BF0FF53FCE5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31216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C0181A-700A-442D-A5A1-BA2188E4D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695D93D-B8B9-44A5-9433-CFE6F4E5CB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F5D1562-6EC5-4C90-9C98-E9B63086A4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3AACE-4216-447F-94ED-33E6F0CD82B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76D285A-D482-46AB-9222-786C6BFB1B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9ABBDA-54E8-4CB7-897A-82B010CA71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F37F8-7E83-48D4-9180-BF0FF53FCE5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81177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61BBC4-31B5-4AA8-A0B3-CEF43AC276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12974CC-E17E-48E1-B0F5-52F9C5C2B9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581A5EA-78C5-463F-B9C7-8C1E8C1AA5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3AACE-4216-447F-94ED-33E6F0CD82B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88C3D79-C5F2-4132-B3C4-B5A18CCDBF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BC9449F-D8FB-4FAD-B098-D4A6C1E5ED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F37F8-7E83-48D4-9180-BF0FF53FCE5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55302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AF6E37-1FDB-464B-B43B-83CE75E940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4FCC16F-5BFE-452E-BB3E-D0D891C591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9475C30-F15F-44E1-B803-15F719CDF9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CBB1583-F81F-4B4F-8882-C19A8DE46E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3AACE-4216-447F-94ED-33E6F0CD82B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BE8E378-CFE1-4844-ABF7-9C2D2014FC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FF9C9BD-D58F-4E0B-8888-6F419D7BB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F37F8-7E83-48D4-9180-BF0FF53FCE5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65862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1E96AE-7BD9-4234-8A9F-7D200678EC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86EE0ED-B777-401A-890C-7578082F6C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704639D-F141-41CC-AECE-68A3460915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947FFA7-9152-4F6E-B008-7588FE7A29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808D5A6-DA13-4ADC-A7AC-65E17B6AC4A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8DFB202-4B39-4015-9D09-E3590577EA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3AACE-4216-447F-94ED-33E6F0CD82B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D560CCC-6D8F-4127-8DCC-11DFE68D60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D928467-DB73-468E-8350-14FBDAA29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F37F8-7E83-48D4-9180-BF0FF53FCE5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24352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190A06-9024-4975-9258-E3380A9209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0AAFCCC-9190-46EB-A266-3EDBA91985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3AACE-4216-447F-94ED-33E6F0CD82B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8233654-65DA-44CE-95AC-372D1192E6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B27F3D9-E96C-4667-B876-963640FA40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F37F8-7E83-48D4-9180-BF0FF53FCE5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77480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24624E6-E55A-43EB-8FCF-D77A081FB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3AACE-4216-447F-94ED-33E6F0CD82B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5514857-6757-4323-B330-E5B335F8E7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34FA02D-8416-4413-A929-A912881F2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F37F8-7E83-48D4-9180-BF0FF53FCE5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29614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90D5BF-0492-4DC0-BFDA-BC96A53EF7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1BE18B0-44CD-4E3C-BA40-678675BCCC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DA5DA09-B283-41FF-A2D0-6727507682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4DF571A-FAD2-4359-8EFD-592FD94005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3AACE-4216-447F-94ED-33E6F0CD82B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FEF8381-80D7-43B1-86E2-51BF8C650A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63B3825-B2DB-4D12-B2DC-933C2BA65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F37F8-7E83-48D4-9180-BF0FF53FCE5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33274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89497A-CA8A-4C2C-9FB3-A7A210BF7B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56CF00A-FBAD-4221-836F-B6852559D59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6AED310-5866-4568-B1F8-ADD930498C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F9A6448-0F69-4287-A73B-F1659B5391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3AACE-4216-447F-94ED-33E6F0CD82B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FA374FE-8717-4DEB-8E0B-315F281763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0EC96D9-B858-403C-939C-094755E406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F37F8-7E83-48D4-9180-BF0FF53FCE5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5350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A2A29FD-2EAD-4DA3-AE63-7CB023A4C4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EB9EF18-9419-4ADC-BC10-77B34EFBE7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02223A-1EA7-4C68-9191-4B66C6ECE5C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C3AACE-4216-447F-94ED-33E6F0CD82B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2617DD0-A5C2-48F8-B2FA-820F0F513D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A3EFAA7-AA2F-40E4-B74B-571E35D2EE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8F37F8-7E83-48D4-9180-BF0FF53FCE5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54152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직사각형 47"/>
          <p:cNvSpPr/>
          <p:nvPr/>
        </p:nvSpPr>
        <p:spPr>
          <a:xfrm>
            <a:off x="0" y="2243676"/>
            <a:ext cx="12192000" cy="2448181"/>
          </a:xfrm>
          <a:prstGeom prst="rect">
            <a:avLst/>
          </a:prstGeom>
          <a:pattFill prst="lgGrid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3200" b="1" i="1" kern="0" dirty="0">
                <a:solidFill>
                  <a:schemeClr val="accent1">
                    <a:lumMod val="7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딥 러닝 기반의</a:t>
            </a:r>
            <a:r>
              <a:rPr lang="en-US" altLang="ko-KR" sz="3200" b="1" i="1" kern="0" dirty="0">
                <a:solidFill>
                  <a:schemeClr val="accent1">
                    <a:lumMod val="7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 </a:t>
            </a:r>
            <a:r>
              <a:rPr lang="ko-KR" altLang="en-US" sz="3200" b="1" i="1" kern="0" dirty="0">
                <a:solidFill>
                  <a:schemeClr val="accent1">
                    <a:lumMod val="7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이미지 검색</a:t>
            </a:r>
            <a:endParaRPr lang="en-US" altLang="ko-KR" sz="3200" b="1" i="1" kern="0" dirty="0">
              <a:solidFill>
                <a:schemeClr val="accent1">
                  <a:lumMod val="75000"/>
                </a:schemeClr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ko-KR" altLang="en-US" sz="14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융합 보안 프로젝트</a:t>
            </a:r>
            <a:r>
              <a:rPr lang="en-US" altLang="ko-KR" sz="14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1</a:t>
            </a:r>
          </a:p>
        </p:txBody>
      </p:sp>
      <p:sp>
        <p:nvSpPr>
          <p:cNvPr id="62" name="직사각형 61"/>
          <p:cNvSpPr/>
          <p:nvPr/>
        </p:nvSpPr>
        <p:spPr>
          <a:xfrm>
            <a:off x="4054719" y="4694021"/>
            <a:ext cx="4082562" cy="8194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50" dirty="0">
                <a:solidFill>
                  <a:prstClr val="black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주리</a:t>
            </a:r>
            <a:endParaRPr lang="en-US" altLang="ko-KR" sz="1050" dirty="0">
              <a:solidFill>
                <a:prstClr val="black"/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050" dirty="0">
                <a:solidFill>
                  <a:prstClr val="black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소프트웨어학부 </a:t>
            </a:r>
            <a:r>
              <a:rPr lang="en-US" altLang="ko-KR" sz="1050" dirty="0">
                <a:solidFill>
                  <a:prstClr val="black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20170828 </a:t>
            </a:r>
            <a:r>
              <a:rPr lang="ko-KR" altLang="en-US" sz="1050" dirty="0" err="1">
                <a:solidFill>
                  <a:prstClr val="black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주소영</a:t>
            </a:r>
            <a:endParaRPr lang="en-US" altLang="ko-KR" sz="1050" dirty="0">
              <a:solidFill>
                <a:prstClr val="black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050" dirty="0">
                <a:solidFill>
                  <a:prstClr val="black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소프트웨어학부 </a:t>
            </a:r>
            <a:r>
              <a:rPr lang="en-US" altLang="ko-KR" sz="1050" dirty="0">
                <a:solidFill>
                  <a:prstClr val="black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20170843 </a:t>
            </a:r>
            <a:r>
              <a:rPr lang="ko-KR" altLang="en-US" sz="1050" dirty="0" err="1">
                <a:solidFill>
                  <a:prstClr val="black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한해리</a:t>
            </a:r>
            <a:endParaRPr lang="ko-KR" altLang="en-US" sz="1050" dirty="0">
              <a:solidFill>
                <a:prstClr val="black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41298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직사각형 47"/>
          <p:cNvSpPr/>
          <p:nvPr/>
        </p:nvSpPr>
        <p:spPr>
          <a:xfrm>
            <a:off x="1054443" y="1584412"/>
            <a:ext cx="10099590" cy="4435388"/>
          </a:xfrm>
          <a:prstGeom prst="rect">
            <a:avLst/>
          </a:prstGeom>
          <a:pattFill prst="lgGrid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43" name="직선 연결선 42"/>
          <p:cNvCxnSpPr/>
          <p:nvPr/>
        </p:nvCxnSpPr>
        <p:spPr>
          <a:xfrm>
            <a:off x="2496000" y="770301"/>
            <a:ext cx="7200000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/>
          <p:cNvSpPr/>
          <p:nvPr/>
        </p:nvSpPr>
        <p:spPr>
          <a:xfrm>
            <a:off x="3653180" y="347346"/>
            <a:ext cx="4885640" cy="7694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3200" b="1" i="1" kern="0" dirty="0">
                <a:solidFill>
                  <a:schemeClr val="accent1">
                    <a:lumMod val="7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기존 시스템 분석</a:t>
            </a:r>
            <a:endParaRPr lang="en-US" altLang="ko-KR" sz="1400" kern="0" dirty="0">
              <a:solidFill>
                <a:schemeClr val="accent1">
                  <a:lumMod val="75000"/>
                </a:schemeClr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46" name="타원 45"/>
          <p:cNvSpPr/>
          <p:nvPr/>
        </p:nvSpPr>
        <p:spPr>
          <a:xfrm>
            <a:off x="3653846" y="664679"/>
            <a:ext cx="201526" cy="201526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en-US" altLang="ko-KR" sz="2400" b="1" i="1" kern="0" dirty="0">
              <a:solidFill>
                <a:prstClr val="white"/>
              </a:solidFill>
            </a:endParaRPr>
          </a:p>
        </p:txBody>
      </p:sp>
      <p:sp>
        <p:nvSpPr>
          <p:cNvPr id="47" name="타원 46"/>
          <p:cNvSpPr/>
          <p:nvPr/>
        </p:nvSpPr>
        <p:spPr>
          <a:xfrm>
            <a:off x="8349249" y="664679"/>
            <a:ext cx="201526" cy="201526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en-US" altLang="ko-KR" sz="2400" b="1" i="1" kern="0" dirty="0">
              <a:solidFill>
                <a:prstClr val="white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297459" y="2102135"/>
            <a:ext cx="9597081" cy="22390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텍스트 검색의 한계점을 보완하고자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 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구글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 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신세계 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네이버 등 세계 여러 기업에서 </a:t>
            </a: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algn="ctr">
              <a:lnSpc>
                <a:spcPct val="200000"/>
              </a:lnSpc>
            </a:pP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딥러닝 기반의 이미지 검색을 통해 쉽게 제품 검색을 할 수 있도록 하는 기능과 </a:t>
            </a: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algn="ctr">
              <a:lnSpc>
                <a:spcPct val="200000"/>
              </a:lnSpc>
            </a:pP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유사한 이미지를 추천해주는 시스템을 개발하고 있다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 </a:t>
            </a:r>
          </a:p>
          <a:p>
            <a:pPr algn="ctr">
              <a:lnSpc>
                <a:spcPct val="200000"/>
              </a:lnSpc>
            </a:pP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하지만 동영상을 터치하여 바로 쇼핑몰로 연계해주는 시스템은 아직 존재하지 않고 있다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398795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직사각형 47"/>
          <p:cNvSpPr/>
          <p:nvPr/>
        </p:nvSpPr>
        <p:spPr>
          <a:xfrm>
            <a:off x="1054443" y="1584412"/>
            <a:ext cx="10099590" cy="4435388"/>
          </a:xfrm>
          <a:prstGeom prst="rect">
            <a:avLst/>
          </a:prstGeom>
          <a:pattFill prst="lgGrid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43" name="직선 연결선 42"/>
          <p:cNvCxnSpPr/>
          <p:nvPr/>
        </p:nvCxnSpPr>
        <p:spPr>
          <a:xfrm>
            <a:off x="2496000" y="770301"/>
            <a:ext cx="7200000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/>
          <p:cNvSpPr/>
          <p:nvPr/>
        </p:nvSpPr>
        <p:spPr>
          <a:xfrm>
            <a:off x="3653180" y="347346"/>
            <a:ext cx="4885640" cy="7694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3200" b="1" i="1" kern="0" dirty="0">
                <a:solidFill>
                  <a:schemeClr val="accent1">
                    <a:lumMod val="7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기존 시스템 분석</a:t>
            </a:r>
            <a:endParaRPr lang="en-US" altLang="ko-KR" sz="1400" kern="0" dirty="0">
              <a:solidFill>
                <a:schemeClr val="accent1">
                  <a:lumMod val="75000"/>
                </a:schemeClr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46" name="타원 45"/>
          <p:cNvSpPr/>
          <p:nvPr/>
        </p:nvSpPr>
        <p:spPr>
          <a:xfrm>
            <a:off x="3653846" y="664679"/>
            <a:ext cx="201526" cy="201526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en-US" altLang="ko-KR" sz="2400" b="1" i="1" kern="0" dirty="0">
              <a:solidFill>
                <a:prstClr val="white"/>
              </a:solidFill>
            </a:endParaRPr>
          </a:p>
        </p:txBody>
      </p:sp>
      <p:sp>
        <p:nvSpPr>
          <p:cNvPr id="47" name="타원 46"/>
          <p:cNvSpPr/>
          <p:nvPr/>
        </p:nvSpPr>
        <p:spPr>
          <a:xfrm>
            <a:off x="8349249" y="664679"/>
            <a:ext cx="201526" cy="201526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en-US" altLang="ko-KR" sz="2400" b="1" i="1" kern="0" dirty="0">
              <a:solidFill>
                <a:prstClr val="white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305697" y="1711610"/>
            <a:ext cx="438970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dirty="0" err="1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스타일쉐어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 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패션 아이템 검색 </a:t>
            </a:r>
            <a:r>
              <a:rPr lang="ko-KR" altLang="en-US" dirty="0" err="1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챗봇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‘</a:t>
            </a:r>
            <a:r>
              <a:rPr lang="ko-KR" altLang="en-US" dirty="0" err="1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모냥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’</a:t>
            </a: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6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‘</a:t>
            </a:r>
            <a:r>
              <a:rPr lang="ko-KR" altLang="en-US" sz="1600" dirty="0" err="1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모냥’은</a:t>
            </a:r>
            <a:r>
              <a:rPr lang="ko-KR" altLang="en-US" sz="16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앱 내 </a:t>
            </a:r>
            <a:r>
              <a:rPr lang="ko-KR" altLang="en-US" sz="1600" dirty="0" err="1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챗봇</a:t>
            </a:r>
            <a:r>
              <a:rPr lang="ko-KR" altLang="en-US" sz="16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기능으로</a:t>
            </a:r>
            <a:r>
              <a:rPr lang="en-US" altLang="ko-KR" sz="16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 </a:t>
            </a:r>
            <a:r>
              <a:rPr lang="ko-KR" altLang="en-US" sz="16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채팅창에 사진을 업로드하면</a:t>
            </a:r>
            <a:r>
              <a:rPr lang="en-US" altLang="ko-KR" sz="16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 </a:t>
            </a:r>
            <a:r>
              <a:rPr lang="ko-KR" altLang="en-US" sz="1600" dirty="0" err="1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스타일쉐어가</a:t>
            </a:r>
            <a:r>
              <a:rPr lang="ko-KR" altLang="en-US" sz="16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보유 중인 </a:t>
            </a:r>
            <a:r>
              <a:rPr lang="en-US" altLang="ko-KR" sz="16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30</a:t>
            </a:r>
            <a:r>
              <a:rPr lang="ko-KR" altLang="en-US" sz="16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만개의 상품정보를 분석해 원하는 상품을 찾아준다</a:t>
            </a:r>
            <a:r>
              <a:rPr lang="en-US" altLang="ko-KR" sz="16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 </a:t>
            </a:r>
            <a:r>
              <a:rPr lang="ko-KR" altLang="en-US" sz="16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</a:t>
            </a:r>
            <a:endParaRPr lang="en-US" altLang="ko-KR" sz="16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pic>
        <p:nvPicPr>
          <p:cNvPr id="2050" name="Picture 2" descr="스타일쉐어, AI패션 챗봇 '모냥' 출시">
            <a:extLst>
              <a:ext uri="{FF2B5EF4-FFF2-40B4-BE49-F238E27FC236}">
                <a16:creationId xmlns:a16="http://schemas.microsoft.com/office/drawing/2014/main" id="{E15095CE-AEC9-464C-AF8A-1D123F8533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5406" y="1116787"/>
            <a:ext cx="6001895" cy="5453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43808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직사각형 47"/>
          <p:cNvSpPr/>
          <p:nvPr/>
        </p:nvSpPr>
        <p:spPr>
          <a:xfrm>
            <a:off x="1054443" y="1584412"/>
            <a:ext cx="10099590" cy="4435388"/>
          </a:xfrm>
          <a:prstGeom prst="rect">
            <a:avLst/>
          </a:prstGeom>
          <a:pattFill prst="lgGrid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43" name="직선 연결선 42"/>
          <p:cNvCxnSpPr/>
          <p:nvPr/>
        </p:nvCxnSpPr>
        <p:spPr>
          <a:xfrm>
            <a:off x="2496000" y="770301"/>
            <a:ext cx="7200000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/>
          <p:cNvSpPr/>
          <p:nvPr/>
        </p:nvSpPr>
        <p:spPr>
          <a:xfrm>
            <a:off x="3653180" y="347346"/>
            <a:ext cx="4885640" cy="7694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3200" b="1" i="1" kern="0" dirty="0">
                <a:solidFill>
                  <a:schemeClr val="accent1">
                    <a:lumMod val="7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기존 시스템 분석</a:t>
            </a:r>
            <a:endParaRPr lang="en-US" altLang="ko-KR" sz="1400" kern="0" dirty="0">
              <a:solidFill>
                <a:schemeClr val="accent1">
                  <a:lumMod val="75000"/>
                </a:schemeClr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46" name="타원 45"/>
          <p:cNvSpPr/>
          <p:nvPr/>
        </p:nvSpPr>
        <p:spPr>
          <a:xfrm>
            <a:off x="3653846" y="664679"/>
            <a:ext cx="201526" cy="201526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en-US" altLang="ko-KR" sz="2400" b="1" i="1" kern="0" dirty="0">
              <a:solidFill>
                <a:prstClr val="white"/>
              </a:solidFill>
            </a:endParaRPr>
          </a:p>
        </p:txBody>
      </p:sp>
      <p:sp>
        <p:nvSpPr>
          <p:cNvPr id="47" name="타원 46"/>
          <p:cNvSpPr/>
          <p:nvPr/>
        </p:nvSpPr>
        <p:spPr>
          <a:xfrm>
            <a:off x="8349249" y="664679"/>
            <a:ext cx="201526" cy="201526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en-US" altLang="ko-KR" sz="2400" b="1" i="1" kern="0" dirty="0">
              <a:solidFill>
                <a:prstClr val="white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305697" y="1711610"/>
            <a:ext cx="290435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2. 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아마존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 ‘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스타일 스냅’</a:t>
            </a: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6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고객들이 자신의 사진이나 원하는 이미지 등을 </a:t>
            </a:r>
            <a:r>
              <a:rPr lang="ko-KR" altLang="en-US" sz="1600" dirty="0" err="1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스타일스냅에</a:t>
            </a:r>
            <a:r>
              <a:rPr lang="ko-KR" altLang="en-US" sz="16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업로드하면 인공지능이 사진에 있는 모습과 비슷하거나 취향이 비슷한 의류를 제시해 주는 서비스</a:t>
            </a:r>
            <a:endParaRPr lang="en-US" altLang="ko-KR" sz="16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2E69086-0D41-4B66-A0D3-339C726AA9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2147" y="1356739"/>
            <a:ext cx="6871886" cy="5153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4668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" name="직선 연결선 42"/>
          <p:cNvCxnSpPr/>
          <p:nvPr/>
        </p:nvCxnSpPr>
        <p:spPr>
          <a:xfrm>
            <a:off x="2496000" y="770301"/>
            <a:ext cx="7200000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/>
          <p:cNvSpPr/>
          <p:nvPr/>
        </p:nvSpPr>
        <p:spPr>
          <a:xfrm>
            <a:off x="3653180" y="347346"/>
            <a:ext cx="4885640" cy="7694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3200" b="1" i="1" kern="0" dirty="0">
                <a:solidFill>
                  <a:schemeClr val="accent1">
                    <a:lumMod val="7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개념 구상도</a:t>
            </a:r>
            <a:r>
              <a:rPr lang="en-US" altLang="ko-KR" sz="3200" b="1" i="1" kern="0" dirty="0">
                <a:solidFill>
                  <a:schemeClr val="accent1">
                    <a:lumMod val="7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 </a:t>
            </a:r>
            <a:endParaRPr lang="en-US" altLang="ko-KR" sz="1400" kern="0" dirty="0">
              <a:solidFill>
                <a:schemeClr val="accent1">
                  <a:lumMod val="75000"/>
                </a:schemeClr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46" name="타원 45"/>
          <p:cNvSpPr/>
          <p:nvPr/>
        </p:nvSpPr>
        <p:spPr>
          <a:xfrm>
            <a:off x="3653846" y="664679"/>
            <a:ext cx="201526" cy="201526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en-US" altLang="ko-KR" sz="2400" b="1" i="1" kern="0" dirty="0">
              <a:solidFill>
                <a:prstClr val="white"/>
              </a:solidFill>
            </a:endParaRPr>
          </a:p>
        </p:txBody>
      </p:sp>
      <p:sp>
        <p:nvSpPr>
          <p:cNvPr id="47" name="타원 46"/>
          <p:cNvSpPr/>
          <p:nvPr/>
        </p:nvSpPr>
        <p:spPr>
          <a:xfrm>
            <a:off x="8349249" y="664679"/>
            <a:ext cx="201526" cy="201526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en-US" altLang="ko-KR" sz="2400" b="1" i="1" kern="0" dirty="0">
              <a:solidFill>
                <a:prstClr val="white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AE2E24F-F996-405E-9F5F-39C55E21E9B3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23" t="5964" r="30017" b="63390"/>
          <a:stretch/>
        </p:blipFill>
        <p:spPr bwMode="auto">
          <a:xfrm>
            <a:off x="2242915" y="1539742"/>
            <a:ext cx="7706169" cy="518951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5128369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직사각형 47"/>
          <p:cNvSpPr/>
          <p:nvPr/>
        </p:nvSpPr>
        <p:spPr>
          <a:xfrm>
            <a:off x="1054444" y="4094205"/>
            <a:ext cx="10092924" cy="1993494"/>
          </a:xfrm>
          <a:prstGeom prst="rect">
            <a:avLst/>
          </a:prstGeom>
          <a:pattFill prst="lgGrid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11</a:t>
            </a:r>
            <a:r>
              <a:rPr lang="ko-KR" altLang="en-US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번가 </a:t>
            </a:r>
            <a:r>
              <a:rPr lang="en-US" altLang="ko-KR" dirty="0" err="1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api</a:t>
            </a:r>
            <a:r>
              <a:rPr lang="en-US" altLang="ko-KR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사용</a:t>
            </a:r>
            <a:endParaRPr lang="en-US" altLang="ko-KR" dirty="0">
              <a:solidFill>
                <a:schemeClr val="tx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-&gt; </a:t>
            </a:r>
            <a:r>
              <a:rPr lang="ko-KR" altLang="en-US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이미지명은 상품코드로 저장</a:t>
            </a:r>
            <a:endParaRPr lang="en-US" altLang="ko-KR" dirty="0">
              <a:solidFill>
                <a:schemeClr val="tx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1400" dirty="0">
              <a:solidFill>
                <a:schemeClr val="tx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*</a:t>
            </a:r>
            <a:r>
              <a:rPr lang="ko-KR" altLang="en-US" sz="1400" dirty="0" err="1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쿠팡의</a:t>
            </a:r>
            <a:r>
              <a:rPr lang="ko-KR" altLang="en-US" sz="1400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데이터와 </a:t>
            </a:r>
            <a:r>
              <a:rPr lang="en-US" altLang="ko-KR" sz="1400" dirty="0" err="1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api</a:t>
            </a:r>
            <a:r>
              <a:rPr lang="ko-KR" altLang="en-US" sz="1400" dirty="0" err="1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를</a:t>
            </a:r>
            <a:r>
              <a:rPr lang="ko-KR" altLang="en-US" sz="1400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사용하려 하였지만 </a:t>
            </a:r>
            <a:r>
              <a:rPr lang="en-US" altLang="ko-KR" sz="1400" dirty="0" err="1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api</a:t>
            </a:r>
            <a:r>
              <a:rPr lang="ko-KR" altLang="en-US" sz="1400" dirty="0" err="1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를</a:t>
            </a:r>
            <a:r>
              <a:rPr lang="ko-KR" altLang="en-US" sz="1400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사용하려면 사업자번호가 있어야한다</a:t>
            </a:r>
            <a:r>
              <a:rPr lang="en-US" altLang="ko-KR" sz="1400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 </a:t>
            </a: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따라서 상품을 조회하는데 사업자번호를 요구하지 않는 </a:t>
            </a:r>
            <a:r>
              <a:rPr lang="en-US" altLang="ko-KR" sz="1400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11</a:t>
            </a:r>
            <a:r>
              <a:rPr lang="ko-KR" altLang="en-US" sz="1400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번가의 </a:t>
            </a:r>
            <a:r>
              <a:rPr lang="en-US" altLang="ko-KR" sz="1400" dirty="0" err="1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api</a:t>
            </a:r>
            <a:r>
              <a:rPr lang="ko-KR" altLang="en-US" sz="1400" dirty="0" err="1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를</a:t>
            </a:r>
            <a:r>
              <a:rPr lang="ko-KR" altLang="en-US" sz="1400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사용하기로 결정하였다</a:t>
            </a:r>
            <a:r>
              <a:rPr lang="en-US" altLang="ko-KR" sz="1400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  <a:endParaRPr lang="ko-KR" altLang="en-US" sz="1400" dirty="0">
              <a:solidFill>
                <a:schemeClr val="tx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cxnSp>
        <p:nvCxnSpPr>
          <p:cNvPr id="43" name="직선 연결선 42"/>
          <p:cNvCxnSpPr/>
          <p:nvPr/>
        </p:nvCxnSpPr>
        <p:spPr>
          <a:xfrm>
            <a:off x="2496000" y="770301"/>
            <a:ext cx="7200000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/>
          <p:cNvSpPr/>
          <p:nvPr/>
        </p:nvSpPr>
        <p:spPr>
          <a:xfrm>
            <a:off x="3653180" y="347346"/>
            <a:ext cx="4885640" cy="7694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3200" b="1" i="1" kern="0" dirty="0" err="1">
                <a:solidFill>
                  <a:schemeClr val="accent1">
                    <a:lumMod val="7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데이터셋</a:t>
            </a:r>
            <a:r>
              <a:rPr lang="ko-KR" altLang="en-US" sz="3200" b="1" i="1" kern="0" dirty="0">
                <a:solidFill>
                  <a:schemeClr val="accent1">
                    <a:lumMod val="7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 확보</a:t>
            </a:r>
            <a:endParaRPr lang="en-US" altLang="ko-KR" sz="1400" kern="0" dirty="0">
              <a:solidFill>
                <a:schemeClr val="accent1">
                  <a:lumMod val="75000"/>
                </a:schemeClr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46" name="타원 45"/>
          <p:cNvSpPr/>
          <p:nvPr/>
        </p:nvSpPr>
        <p:spPr>
          <a:xfrm>
            <a:off x="3653846" y="664679"/>
            <a:ext cx="201526" cy="201526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en-US" altLang="ko-KR" sz="2400" b="1" i="1" kern="0" dirty="0">
              <a:solidFill>
                <a:prstClr val="white"/>
              </a:solidFill>
            </a:endParaRPr>
          </a:p>
        </p:txBody>
      </p:sp>
      <p:sp>
        <p:nvSpPr>
          <p:cNvPr id="47" name="타원 46"/>
          <p:cNvSpPr/>
          <p:nvPr/>
        </p:nvSpPr>
        <p:spPr>
          <a:xfrm>
            <a:off x="8349249" y="664679"/>
            <a:ext cx="201526" cy="201526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en-US" altLang="ko-KR" sz="2400" b="1" i="1" kern="0" dirty="0">
              <a:solidFill>
                <a:prstClr val="white"/>
              </a:solidFill>
            </a:endParaRPr>
          </a:p>
        </p:txBody>
      </p:sp>
      <p:pic>
        <p:nvPicPr>
          <p:cNvPr id="2" name="Picture 2" descr="11번가, 2분기 연속 흑자… '올해 흑자경영 목표' - 인포스탁데일리">
            <a:extLst>
              <a:ext uri="{FF2B5EF4-FFF2-40B4-BE49-F238E27FC236}">
                <a16:creationId xmlns:a16="http://schemas.microsoft.com/office/drawing/2014/main" id="{A92B7EAE-3E1A-4FBB-BCDF-729EDD6546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7" r="10317"/>
          <a:stretch/>
        </p:blipFill>
        <p:spPr bwMode="auto">
          <a:xfrm>
            <a:off x="1635483" y="2125764"/>
            <a:ext cx="4035393" cy="1855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8405" y="1286244"/>
            <a:ext cx="4728816" cy="2694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242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" name="직선 연결선 42"/>
          <p:cNvCxnSpPr/>
          <p:nvPr/>
        </p:nvCxnSpPr>
        <p:spPr>
          <a:xfrm>
            <a:off x="2496000" y="770301"/>
            <a:ext cx="7200000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/>
          <p:cNvSpPr/>
          <p:nvPr/>
        </p:nvSpPr>
        <p:spPr>
          <a:xfrm>
            <a:off x="3653180" y="347346"/>
            <a:ext cx="4885640" cy="7694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chemeClr val="accent1">
                    <a:lumMod val="7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 </a:t>
            </a:r>
            <a:r>
              <a:rPr lang="ko-KR" altLang="en-US" sz="3200" b="1" i="1" kern="0" dirty="0">
                <a:solidFill>
                  <a:schemeClr val="accent1">
                    <a:lumMod val="7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개발 도구 및 환경</a:t>
            </a:r>
            <a:endParaRPr lang="en-US" altLang="ko-KR" sz="1400" kern="0" dirty="0">
              <a:solidFill>
                <a:schemeClr val="accent1">
                  <a:lumMod val="75000"/>
                </a:schemeClr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46" name="타원 45"/>
          <p:cNvSpPr/>
          <p:nvPr/>
        </p:nvSpPr>
        <p:spPr>
          <a:xfrm>
            <a:off x="3653846" y="664679"/>
            <a:ext cx="201526" cy="201526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en-US" altLang="ko-KR" sz="2400" b="1" i="1" kern="0" dirty="0">
              <a:solidFill>
                <a:prstClr val="white"/>
              </a:solidFill>
            </a:endParaRPr>
          </a:p>
        </p:txBody>
      </p:sp>
      <p:sp>
        <p:nvSpPr>
          <p:cNvPr id="47" name="타원 46"/>
          <p:cNvSpPr/>
          <p:nvPr/>
        </p:nvSpPr>
        <p:spPr>
          <a:xfrm>
            <a:off x="8349249" y="664679"/>
            <a:ext cx="201526" cy="201526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en-US" altLang="ko-KR" sz="2400" b="1" i="1" kern="0" dirty="0">
              <a:solidFill>
                <a:prstClr val="white"/>
              </a:solidFill>
            </a:endParaRPr>
          </a:p>
        </p:txBody>
      </p:sp>
      <p:pic>
        <p:nvPicPr>
          <p:cNvPr id="1026" name="Picture 2" descr="텐서플로우(Tensorflow) 설치하기 : 네이버 포스트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2613" y="2087390"/>
            <a:ext cx="3526738" cy="1970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ow To Install Anaconda Python on Ubuntu 18.04 LTS - idroo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9164" y="1506765"/>
            <a:ext cx="2879311" cy="2165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ytorch를 설치했는데 jupyter notebook에서 실행이 안된다? – Stuarting…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7341" y="4057822"/>
            <a:ext cx="2702955" cy="2702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The Python Logo | Python Software Foundati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1171" y="4805999"/>
            <a:ext cx="4486876" cy="1515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39526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직사각형 47"/>
          <p:cNvSpPr/>
          <p:nvPr/>
        </p:nvSpPr>
        <p:spPr>
          <a:xfrm>
            <a:off x="1054443" y="1936341"/>
            <a:ext cx="10101237" cy="1584437"/>
          </a:xfrm>
          <a:prstGeom prst="rect">
            <a:avLst/>
          </a:prstGeom>
          <a:pattFill prst="lgGrid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11</a:t>
            </a:r>
            <a:r>
              <a:rPr lang="ko-KR" altLang="en-US" sz="1600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번가 </a:t>
            </a:r>
            <a:r>
              <a:rPr lang="en-US" altLang="ko-KR" sz="1600" dirty="0" err="1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api</a:t>
            </a:r>
            <a:r>
              <a:rPr lang="ko-KR" altLang="en-US" sz="1600" dirty="0" err="1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를</a:t>
            </a:r>
            <a:r>
              <a:rPr lang="ko-KR" altLang="en-US" sz="1600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호출하여 키워드 별로 이미지데이터를 받아와 저장하였다</a:t>
            </a:r>
            <a:r>
              <a:rPr lang="en-US" altLang="ko-KR" sz="1600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 </a:t>
            </a:r>
          </a:p>
          <a:p>
            <a:pPr algn="ctr"/>
            <a:r>
              <a:rPr lang="en-US" altLang="ko-KR" sz="1600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8</a:t>
            </a:r>
            <a:r>
              <a:rPr lang="ko-KR" altLang="en-US" sz="1600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개의 키워드로 각각 </a:t>
            </a:r>
            <a:r>
              <a:rPr lang="en-US" altLang="ko-KR" sz="1600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1000</a:t>
            </a:r>
            <a:r>
              <a:rPr lang="ko-KR" altLang="en-US" sz="1600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개씩의 이미지를 받아왔으며</a:t>
            </a:r>
            <a:r>
              <a:rPr lang="en-US" altLang="ko-KR" sz="1600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  </a:t>
            </a:r>
          </a:p>
          <a:p>
            <a:pPr algn="ctr"/>
            <a:r>
              <a:rPr lang="ko-KR" altLang="en-US" sz="1600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중복 코드의 이미지를 제거해 </a:t>
            </a:r>
            <a:r>
              <a:rPr lang="ko-KR" altLang="en-US" sz="1600" u="sng" dirty="0">
                <a:solidFill>
                  <a:srgbClr val="2F5597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총 </a:t>
            </a:r>
            <a:r>
              <a:rPr lang="en-US" altLang="ko-KR" sz="1600" u="sng" dirty="0">
                <a:solidFill>
                  <a:srgbClr val="2F5597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7726</a:t>
            </a:r>
            <a:r>
              <a:rPr lang="ko-KR" altLang="en-US" sz="1600" u="sng" dirty="0">
                <a:solidFill>
                  <a:srgbClr val="2F5597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개의 이미지데이터를 확보</a:t>
            </a:r>
            <a:r>
              <a:rPr lang="ko-KR" altLang="en-US" sz="1600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하였다</a:t>
            </a:r>
            <a:r>
              <a:rPr lang="en-US" altLang="ko-KR" sz="1600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 </a:t>
            </a:r>
          </a:p>
          <a:p>
            <a:pPr algn="ctr"/>
            <a:endParaRPr lang="en-US" altLang="ko-KR" sz="1400" dirty="0">
              <a:solidFill>
                <a:schemeClr val="tx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algn="ctr"/>
            <a:r>
              <a:rPr lang="en-US" altLang="ko-KR" sz="1400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*</a:t>
            </a:r>
            <a:r>
              <a:rPr lang="ko-KR" altLang="en-US" sz="1400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이미지의 이름을 </a:t>
            </a:r>
            <a:r>
              <a:rPr lang="ko-KR" altLang="en-US" sz="1400" dirty="0" err="1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상품코드로</a:t>
            </a:r>
            <a:r>
              <a:rPr lang="ko-KR" altLang="en-US" sz="1400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저장하여 나중에 이미지의 이름을 이용하여 </a:t>
            </a:r>
            <a:r>
              <a:rPr lang="en-US" altLang="ko-KR" sz="1400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11</a:t>
            </a:r>
            <a:r>
              <a:rPr lang="ko-KR" altLang="en-US" sz="1400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번가 </a:t>
            </a:r>
            <a:r>
              <a:rPr lang="en-US" altLang="ko-KR" sz="1400" dirty="0" err="1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api</a:t>
            </a:r>
            <a:r>
              <a:rPr lang="ko-KR" altLang="en-US" sz="1400" dirty="0" err="1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를</a:t>
            </a:r>
            <a:r>
              <a:rPr lang="ko-KR" altLang="en-US" sz="1400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호출해 상품 정보를 가져올 수 있게 하였다</a:t>
            </a:r>
            <a:r>
              <a:rPr lang="en-US" altLang="ko-KR" sz="1400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 </a:t>
            </a:r>
            <a:endParaRPr lang="ko-KR" altLang="en-US" sz="1400" dirty="0">
              <a:solidFill>
                <a:schemeClr val="tx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cxnSp>
        <p:nvCxnSpPr>
          <p:cNvPr id="43" name="직선 연결선 42"/>
          <p:cNvCxnSpPr/>
          <p:nvPr/>
        </p:nvCxnSpPr>
        <p:spPr>
          <a:xfrm>
            <a:off x="2496000" y="770301"/>
            <a:ext cx="7200000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/>
          <p:cNvSpPr/>
          <p:nvPr/>
        </p:nvSpPr>
        <p:spPr>
          <a:xfrm>
            <a:off x="3653180" y="347346"/>
            <a:ext cx="4885640" cy="7694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3200" b="1" i="1" kern="0" dirty="0">
                <a:solidFill>
                  <a:schemeClr val="accent1">
                    <a:lumMod val="7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구현 과정</a:t>
            </a:r>
            <a:endParaRPr lang="en-US" altLang="ko-KR" sz="1400" kern="0" dirty="0">
              <a:solidFill>
                <a:schemeClr val="accent1">
                  <a:lumMod val="75000"/>
                </a:schemeClr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46" name="타원 45"/>
          <p:cNvSpPr/>
          <p:nvPr/>
        </p:nvSpPr>
        <p:spPr>
          <a:xfrm>
            <a:off x="3653846" y="664679"/>
            <a:ext cx="201526" cy="201526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en-US" altLang="ko-KR" sz="2400" b="1" i="1" kern="0" dirty="0">
              <a:solidFill>
                <a:prstClr val="white"/>
              </a:solidFill>
            </a:endParaRPr>
          </a:p>
        </p:txBody>
      </p:sp>
      <p:sp>
        <p:nvSpPr>
          <p:cNvPr id="47" name="타원 46"/>
          <p:cNvSpPr/>
          <p:nvPr/>
        </p:nvSpPr>
        <p:spPr>
          <a:xfrm>
            <a:off x="8349249" y="664679"/>
            <a:ext cx="201526" cy="201526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en-US" altLang="ko-KR" sz="2400" b="1" i="1" kern="0" dirty="0">
              <a:solidFill>
                <a:prstClr val="white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F8E0E76-AD2C-4E59-B77D-FFEA14487F36}"/>
              </a:ext>
            </a:extLst>
          </p:cNvPr>
          <p:cNvSpPr txBox="1"/>
          <p:nvPr/>
        </p:nvSpPr>
        <p:spPr>
          <a:xfrm>
            <a:off x="1054443" y="1286244"/>
            <a:ext cx="9418627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 err="1">
                <a:solidFill>
                  <a:schemeClr val="accent1">
                    <a:lumMod val="7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getImage_keyword.ipynb</a:t>
            </a:r>
            <a:endParaRPr lang="ko-KR" altLang="en-US" sz="2000" dirty="0">
              <a:solidFill>
                <a:schemeClr val="accent1">
                  <a:lumMod val="75000"/>
                </a:schemeClr>
              </a:solidFill>
              <a:latin typeface="210 맨발의청춘 B" panose="02020603020101020101" pitchFamily="18" charset="-127"/>
              <a:ea typeface="210 맨발의청춘 B" panose="02020603020101020101" pitchFamily="18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1282343" y="3594388"/>
            <a:ext cx="7489767" cy="2845882"/>
            <a:chOff x="2496000" y="3779362"/>
            <a:chExt cx="7489767" cy="2845882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2"/>
            <a:srcRect l="20849" t="43801" r="20838" b="9249"/>
            <a:stretch/>
          </p:blipFill>
          <p:spPr>
            <a:xfrm>
              <a:off x="2496000" y="3779362"/>
              <a:ext cx="7489767" cy="2771068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4139737" y="3940233"/>
              <a:ext cx="1737360" cy="29094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2926079" y="6259485"/>
              <a:ext cx="2286001" cy="36575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endParaRPr>
            </a:p>
          </p:txBody>
        </p:sp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9937" y="3623825"/>
            <a:ext cx="2114550" cy="20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9514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직사각형 47"/>
          <p:cNvSpPr/>
          <p:nvPr/>
        </p:nvSpPr>
        <p:spPr>
          <a:xfrm>
            <a:off x="1054443" y="2141729"/>
            <a:ext cx="7616480" cy="786418"/>
          </a:xfrm>
          <a:prstGeom prst="rect">
            <a:avLst/>
          </a:prstGeom>
          <a:pattFill prst="lgGrid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이미지 이름을 리스트로 만들어 접근하는 것이 편리해 리스트로 만들고 이를 저장하였다</a:t>
            </a:r>
            <a:r>
              <a:rPr lang="en-US" altLang="ko-KR" sz="1600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 </a:t>
            </a:r>
            <a:endParaRPr lang="ko-KR" altLang="en-US" sz="1600" dirty="0">
              <a:solidFill>
                <a:schemeClr val="tx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cxnSp>
        <p:nvCxnSpPr>
          <p:cNvPr id="43" name="직선 연결선 42"/>
          <p:cNvCxnSpPr/>
          <p:nvPr/>
        </p:nvCxnSpPr>
        <p:spPr>
          <a:xfrm>
            <a:off x="2496000" y="770301"/>
            <a:ext cx="7200000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/>
          <p:cNvSpPr/>
          <p:nvPr/>
        </p:nvSpPr>
        <p:spPr>
          <a:xfrm>
            <a:off x="3653180" y="347346"/>
            <a:ext cx="4885640" cy="7694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3200" b="1" i="1" kern="0" dirty="0">
                <a:solidFill>
                  <a:schemeClr val="accent1">
                    <a:lumMod val="7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구현 과정</a:t>
            </a:r>
            <a:endParaRPr lang="en-US" altLang="ko-KR" sz="1400" kern="0" dirty="0">
              <a:solidFill>
                <a:schemeClr val="accent1">
                  <a:lumMod val="75000"/>
                </a:schemeClr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46" name="타원 45"/>
          <p:cNvSpPr/>
          <p:nvPr/>
        </p:nvSpPr>
        <p:spPr>
          <a:xfrm>
            <a:off x="3653846" y="664679"/>
            <a:ext cx="201526" cy="201526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en-US" altLang="ko-KR" sz="2400" b="1" i="1" kern="0" dirty="0">
              <a:solidFill>
                <a:prstClr val="white"/>
              </a:solidFill>
            </a:endParaRPr>
          </a:p>
        </p:txBody>
      </p:sp>
      <p:sp>
        <p:nvSpPr>
          <p:cNvPr id="47" name="타원 46"/>
          <p:cNvSpPr/>
          <p:nvPr/>
        </p:nvSpPr>
        <p:spPr>
          <a:xfrm>
            <a:off x="8349249" y="664679"/>
            <a:ext cx="201526" cy="201526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en-US" altLang="ko-KR" sz="2400" b="1" i="1" kern="0" dirty="0">
              <a:solidFill>
                <a:prstClr val="white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F8E0E76-AD2C-4E59-B77D-FFEA14487F36}"/>
              </a:ext>
            </a:extLst>
          </p:cNvPr>
          <p:cNvSpPr txBox="1"/>
          <p:nvPr/>
        </p:nvSpPr>
        <p:spPr>
          <a:xfrm>
            <a:off x="1054443" y="1286244"/>
            <a:ext cx="9418627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 err="1">
                <a:solidFill>
                  <a:schemeClr val="accent1">
                    <a:lumMod val="7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preprocessing.ipynb</a:t>
            </a:r>
            <a:endParaRPr lang="ko-KR" altLang="en-US" sz="2000" dirty="0">
              <a:solidFill>
                <a:schemeClr val="accent1">
                  <a:lumMod val="75000"/>
                </a:schemeClr>
              </a:solidFill>
              <a:latin typeface="210 맨발의청춘 B" panose="02020603020101020101" pitchFamily="18" charset="-127"/>
              <a:ea typeface="210 맨발의청춘 B" panose="020206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443" y="3206424"/>
            <a:ext cx="7229475" cy="134302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7292" y="2221809"/>
            <a:ext cx="1519228" cy="3584537"/>
          </a:xfrm>
          <a:prstGeom prst="rect">
            <a:avLst/>
          </a:prstGeom>
        </p:spPr>
      </p:pic>
      <p:sp>
        <p:nvSpPr>
          <p:cNvPr id="9" name="오른쪽 화살표 8"/>
          <p:cNvSpPr/>
          <p:nvPr/>
        </p:nvSpPr>
        <p:spPr>
          <a:xfrm>
            <a:off x="8450012" y="3613130"/>
            <a:ext cx="959995" cy="342361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dirty="0">
              <a:solidFill>
                <a:schemeClr val="tx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597950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" name="직선 연결선 42"/>
          <p:cNvCxnSpPr/>
          <p:nvPr/>
        </p:nvCxnSpPr>
        <p:spPr>
          <a:xfrm>
            <a:off x="2496000" y="770301"/>
            <a:ext cx="7200000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/>
          <p:cNvSpPr/>
          <p:nvPr/>
        </p:nvSpPr>
        <p:spPr>
          <a:xfrm>
            <a:off x="3653180" y="347346"/>
            <a:ext cx="4885640" cy="7694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3200" b="1" i="1" kern="0" dirty="0">
                <a:solidFill>
                  <a:schemeClr val="accent1">
                    <a:lumMod val="7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구현 과정</a:t>
            </a:r>
            <a:endParaRPr lang="en-US" altLang="ko-KR" sz="1400" kern="0" dirty="0">
              <a:solidFill>
                <a:schemeClr val="accent1">
                  <a:lumMod val="75000"/>
                </a:schemeClr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46" name="타원 45"/>
          <p:cNvSpPr/>
          <p:nvPr/>
        </p:nvSpPr>
        <p:spPr>
          <a:xfrm>
            <a:off x="3653846" y="664679"/>
            <a:ext cx="201526" cy="201526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en-US" altLang="ko-KR" sz="2400" b="1" i="1" kern="0" dirty="0">
              <a:solidFill>
                <a:prstClr val="white"/>
              </a:solidFill>
            </a:endParaRPr>
          </a:p>
        </p:txBody>
      </p:sp>
      <p:sp>
        <p:nvSpPr>
          <p:cNvPr id="47" name="타원 46"/>
          <p:cNvSpPr/>
          <p:nvPr/>
        </p:nvSpPr>
        <p:spPr>
          <a:xfrm>
            <a:off x="8349249" y="664679"/>
            <a:ext cx="201526" cy="201526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en-US" altLang="ko-KR" sz="2400" b="1" i="1" kern="0" dirty="0">
              <a:solidFill>
                <a:prstClr val="white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F8E0E76-AD2C-4E59-B77D-FFEA14487F36}"/>
              </a:ext>
            </a:extLst>
          </p:cNvPr>
          <p:cNvSpPr txBox="1"/>
          <p:nvPr/>
        </p:nvSpPr>
        <p:spPr>
          <a:xfrm>
            <a:off x="1054443" y="1286244"/>
            <a:ext cx="9418627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 err="1">
                <a:solidFill>
                  <a:schemeClr val="accent1">
                    <a:lumMod val="7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preprocessing.ipynb</a:t>
            </a:r>
            <a:endParaRPr lang="ko-KR" altLang="en-US" sz="2000" dirty="0">
              <a:solidFill>
                <a:schemeClr val="accent1">
                  <a:lumMod val="75000"/>
                </a:schemeClr>
              </a:solidFill>
              <a:latin typeface="210 맨발의청춘 B" panose="02020603020101020101" pitchFamily="18" charset="-127"/>
              <a:ea typeface="210 맨발의청춘 B" panose="0202060302010102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443" y="3783402"/>
            <a:ext cx="4543425" cy="235267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4393" y="4340527"/>
            <a:ext cx="4377070" cy="926829"/>
          </a:xfrm>
          <a:prstGeom prst="rect">
            <a:avLst/>
          </a:prstGeom>
        </p:spPr>
      </p:pic>
      <p:sp>
        <p:nvSpPr>
          <p:cNvPr id="12" name="오른쪽 화살표 11"/>
          <p:cNvSpPr/>
          <p:nvPr/>
        </p:nvSpPr>
        <p:spPr>
          <a:xfrm>
            <a:off x="5691134" y="4632760"/>
            <a:ext cx="909172" cy="342361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dirty="0">
              <a:solidFill>
                <a:schemeClr val="tx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054443" y="1971228"/>
            <a:ext cx="10067020" cy="1684316"/>
          </a:xfrm>
          <a:prstGeom prst="rect">
            <a:avLst/>
          </a:prstGeom>
          <a:pattFill prst="lgGrid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CNN </a:t>
            </a:r>
            <a:r>
              <a:rPr lang="ko-KR" altLang="en-US" sz="1600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알고리즘 중 </a:t>
            </a:r>
            <a:r>
              <a:rPr lang="en-US" altLang="ko-KR" sz="1600" dirty="0" err="1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GoogLeNet</a:t>
            </a:r>
            <a:r>
              <a:rPr lang="ko-KR" altLang="en-US" sz="1600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이라고도 불리는 </a:t>
            </a:r>
            <a:r>
              <a:rPr lang="en-US" altLang="ko-KR" sz="1600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Google</a:t>
            </a:r>
            <a:r>
              <a:rPr lang="ko-KR" altLang="en-US" sz="1600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의 </a:t>
            </a:r>
            <a:r>
              <a:rPr lang="en-US" altLang="ko-KR" sz="1600" u="sng" dirty="0">
                <a:solidFill>
                  <a:srgbClr val="2F5597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Inception </a:t>
            </a:r>
            <a:r>
              <a:rPr lang="ko-KR" altLang="en-US" sz="1600" u="sng" dirty="0">
                <a:solidFill>
                  <a:srgbClr val="2F5597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알고리즘을 사용</a:t>
            </a:r>
            <a:r>
              <a:rPr lang="ko-KR" altLang="en-US" sz="1600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하였다</a:t>
            </a:r>
            <a:r>
              <a:rPr lang="en-US" altLang="ko-KR" sz="1600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 </a:t>
            </a:r>
          </a:p>
          <a:p>
            <a:pPr algn="ctr"/>
            <a:r>
              <a:rPr lang="ko-KR" altLang="en-US" sz="1600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이를 이용해 </a:t>
            </a:r>
            <a:r>
              <a:rPr lang="ko-KR" altLang="en-US" sz="1600" u="sng" dirty="0">
                <a:solidFill>
                  <a:srgbClr val="2F5597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각 이미지 당 </a:t>
            </a:r>
            <a:r>
              <a:rPr lang="en-US" altLang="ko-KR" sz="1600" u="sng" dirty="0">
                <a:solidFill>
                  <a:srgbClr val="2F5597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1000</a:t>
            </a:r>
            <a:r>
              <a:rPr lang="ko-KR" altLang="en-US" sz="1600" u="sng" dirty="0">
                <a:solidFill>
                  <a:srgbClr val="2F5597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개의 </a:t>
            </a:r>
            <a:r>
              <a:rPr lang="en-US" altLang="ko-KR" sz="1600" u="sng" dirty="0">
                <a:solidFill>
                  <a:srgbClr val="2F5597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feature</a:t>
            </a:r>
            <a:r>
              <a:rPr lang="ko-KR" altLang="en-US" sz="1600" u="sng" dirty="0">
                <a:solidFill>
                  <a:srgbClr val="2F5597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를 추론하여 리스트로 만들고 저장</a:t>
            </a:r>
            <a:r>
              <a:rPr lang="ko-KR" altLang="en-US" sz="1600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한다</a:t>
            </a:r>
            <a:r>
              <a:rPr lang="en-US" altLang="ko-KR" sz="1600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 </a:t>
            </a:r>
          </a:p>
          <a:p>
            <a:pPr algn="ctr"/>
            <a:r>
              <a:rPr lang="ko-KR" altLang="en-US" sz="1600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이때 현재로는 사전 훈련된 </a:t>
            </a:r>
            <a:r>
              <a:rPr lang="en-US" altLang="ko-KR" sz="1600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Inception-v3</a:t>
            </a:r>
            <a:r>
              <a:rPr lang="ko-KR" altLang="en-US" sz="1600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의 모델을 사용하였다</a:t>
            </a:r>
            <a:r>
              <a:rPr lang="en-US" altLang="ko-KR" sz="1600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 </a:t>
            </a:r>
          </a:p>
          <a:p>
            <a:pPr algn="ctr"/>
            <a:endParaRPr lang="en-US" altLang="ko-KR" sz="1600" dirty="0">
              <a:solidFill>
                <a:schemeClr val="tx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algn="ctr"/>
            <a:r>
              <a:rPr lang="en-US" altLang="ko-KR" sz="1400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*Inception-v3</a:t>
            </a:r>
            <a:r>
              <a:rPr lang="ko-KR" altLang="en-US" sz="1400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은 </a:t>
            </a:r>
            <a:r>
              <a:rPr lang="en-US" altLang="ko-KR" sz="1400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ImageNet </a:t>
            </a:r>
            <a:r>
              <a:rPr lang="ko-KR" altLang="en-US" sz="1400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데이터베이스의 </a:t>
            </a:r>
            <a:r>
              <a:rPr lang="en-US" altLang="ko-KR" sz="1400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1</a:t>
            </a:r>
            <a:r>
              <a:rPr lang="ko-KR" altLang="en-US" sz="1400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백만 개가 넘는 영상에 대해 훈련된 </a:t>
            </a:r>
            <a:r>
              <a:rPr lang="ko-KR" altLang="en-US" sz="1400" dirty="0" err="1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컨벌루션</a:t>
            </a:r>
            <a:r>
              <a:rPr lang="ko-KR" altLang="en-US" sz="1400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신경망으로</a:t>
            </a:r>
            <a:r>
              <a:rPr lang="en-US" altLang="ko-KR" sz="1400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</a:t>
            </a:r>
          </a:p>
          <a:p>
            <a:pPr algn="ctr"/>
            <a:r>
              <a:rPr lang="ko-KR" altLang="en-US" sz="1400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이 네트워크에는 </a:t>
            </a:r>
            <a:r>
              <a:rPr lang="en-US" altLang="ko-KR" sz="1400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48</a:t>
            </a:r>
            <a:r>
              <a:rPr lang="ko-KR" altLang="en-US" sz="1400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개의 계층이 있으며</a:t>
            </a:r>
            <a:r>
              <a:rPr lang="en-US" altLang="ko-KR" sz="1400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영상을 키보드</a:t>
            </a:r>
            <a:r>
              <a:rPr lang="en-US" altLang="ko-KR" sz="1400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마우스</a:t>
            </a:r>
            <a:r>
              <a:rPr lang="en-US" altLang="ko-KR" sz="1400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연필</a:t>
            </a:r>
            <a:r>
              <a:rPr lang="en-US" altLang="ko-KR" sz="1400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각종 동물 등 </a:t>
            </a:r>
            <a:r>
              <a:rPr lang="en-US" altLang="ko-KR" sz="1400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1,000</a:t>
            </a:r>
            <a:r>
              <a:rPr lang="ko-KR" altLang="en-US" sz="1400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가지 사물 범주로 분류할 수 있다</a:t>
            </a:r>
            <a:r>
              <a:rPr lang="en-US" altLang="ko-KR" sz="1400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  <a:endParaRPr lang="ko-KR" altLang="en-US" sz="1400" dirty="0">
              <a:solidFill>
                <a:schemeClr val="tx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954353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" name="직선 연결선 42"/>
          <p:cNvCxnSpPr/>
          <p:nvPr/>
        </p:nvCxnSpPr>
        <p:spPr>
          <a:xfrm>
            <a:off x="2496000" y="770301"/>
            <a:ext cx="7200000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/>
          <p:cNvSpPr/>
          <p:nvPr/>
        </p:nvSpPr>
        <p:spPr>
          <a:xfrm>
            <a:off x="3653180" y="347346"/>
            <a:ext cx="4885640" cy="7694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3200" b="1" i="1" kern="0" dirty="0">
                <a:solidFill>
                  <a:schemeClr val="accent1">
                    <a:lumMod val="7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구현 과정</a:t>
            </a:r>
            <a:endParaRPr lang="en-US" altLang="ko-KR" sz="1400" kern="0" dirty="0">
              <a:solidFill>
                <a:schemeClr val="accent1">
                  <a:lumMod val="75000"/>
                </a:schemeClr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46" name="타원 45"/>
          <p:cNvSpPr/>
          <p:nvPr/>
        </p:nvSpPr>
        <p:spPr>
          <a:xfrm>
            <a:off x="3653846" y="664679"/>
            <a:ext cx="201526" cy="201526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en-US" altLang="ko-KR" sz="2400" b="1" i="1" kern="0" dirty="0">
              <a:solidFill>
                <a:prstClr val="white"/>
              </a:solidFill>
            </a:endParaRPr>
          </a:p>
        </p:txBody>
      </p:sp>
      <p:sp>
        <p:nvSpPr>
          <p:cNvPr id="47" name="타원 46"/>
          <p:cNvSpPr/>
          <p:nvPr/>
        </p:nvSpPr>
        <p:spPr>
          <a:xfrm>
            <a:off x="8349249" y="664679"/>
            <a:ext cx="201526" cy="201526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en-US" altLang="ko-KR" sz="2400" b="1" i="1" kern="0" dirty="0">
              <a:solidFill>
                <a:prstClr val="white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F8E0E76-AD2C-4E59-B77D-FFEA14487F36}"/>
              </a:ext>
            </a:extLst>
          </p:cNvPr>
          <p:cNvSpPr txBox="1"/>
          <p:nvPr/>
        </p:nvSpPr>
        <p:spPr>
          <a:xfrm>
            <a:off x="1054443" y="1286244"/>
            <a:ext cx="9418627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 err="1">
                <a:solidFill>
                  <a:schemeClr val="accent1">
                    <a:lumMod val="7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imageSearch_main.ipynb</a:t>
            </a:r>
            <a:endParaRPr lang="ko-KR" altLang="en-US" sz="2000" dirty="0">
              <a:solidFill>
                <a:schemeClr val="accent1">
                  <a:lumMod val="75000"/>
                </a:schemeClr>
              </a:solidFill>
              <a:latin typeface="210 맨발의청춘 B" panose="02020603020101020101" pitchFamily="18" charset="-127"/>
              <a:ea typeface="210 맨발의청춘 B" panose="02020603020101020101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054443" y="1962915"/>
            <a:ext cx="10067020" cy="1345550"/>
          </a:xfrm>
          <a:prstGeom prst="rect">
            <a:avLst/>
          </a:prstGeom>
          <a:pattFill prst="lgGrid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KNN </a:t>
            </a:r>
            <a:r>
              <a:rPr lang="ko-KR" altLang="en-US" sz="1600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알고리즘 중 </a:t>
            </a:r>
            <a:r>
              <a:rPr lang="en-US" altLang="ko-KR" sz="1600" u="sng" dirty="0" err="1">
                <a:solidFill>
                  <a:srgbClr val="2F5597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scikit</a:t>
            </a:r>
            <a:r>
              <a:rPr lang="en-US" altLang="ko-KR" sz="1600" u="sng" dirty="0">
                <a:solidFill>
                  <a:srgbClr val="2F5597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-learn</a:t>
            </a:r>
            <a:r>
              <a:rPr lang="ko-KR" altLang="en-US" sz="1600" u="sng" dirty="0">
                <a:solidFill>
                  <a:srgbClr val="2F5597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의 </a:t>
            </a:r>
            <a:r>
              <a:rPr lang="en-US" altLang="ko-KR" sz="1600" u="sng" dirty="0">
                <a:solidFill>
                  <a:srgbClr val="2F5597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neighbors </a:t>
            </a:r>
            <a:r>
              <a:rPr lang="ko-KR" altLang="en-US" sz="1600" u="sng" dirty="0" err="1">
                <a:solidFill>
                  <a:srgbClr val="2F5597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알고즘을</a:t>
            </a:r>
            <a:r>
              <a:rPr lang="en-US" altLang="ko-KR" sz="1600" u="sng" dirty="0">
                <a:solidFill>
                  <a:srgbClr val="2F5597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</a:t>
            </a:r>
            <a:r>
              <a:rPr lang="ko-KR" altLang="en-US" sz="1600" u="sng" dirty="0">
                <a:solidFill>
                  <a:srgbClr val="2F5597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사용</a:t>
            </a:r>
            <a:r>
              <a:rPr lang="ko-KR" altLang="en-US" sz="1600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해 </a:t>
            </a:r>
            <a:endParaRPr lang="en-US" altLang="ko-KR" sz="1600" dirty="0">
              <a:solidFill>
                <a:schemeClr val="tx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추론 결과 데이터를 분석하여 </a:t>
            </a:r>
            <a:r>
              <a:rPr lang="ko-KR" altLang="en-US" sz="1600" u="sng" dirty="0">
                <a:solidFill>
                  <a:srgbClr val="2F5597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이미지끼리의 거리를  계산</a:t>
            </a:r>
            <a:r>
              <a:rPr lang="ko-KR" altLang="en-US" sz="1600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하였다</a:t>
            </a:r>
            <a:r>
              <a:rPr lang="en-US" altLang="ko-KR" sz="1600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  </a:t>
            </a:r>
          </a:p>
          <a:p>
            <a:pPr algn="ctr"/>
            <a:endParaRPr lang="en-US" altLang="ko-KR" sz="1600" dirty="0">
              <a:solidFill>
                <a:schemeClr val="tx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algn="ctr"/>
            <a:r>
              <a:rPr lang="en-US" altLang="ko-KR" sz="1400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*</a:t>
            </a:r>
            <a:r>
              <a:rPr lang="ko-KR" altLang="en-US" sz="1400" dirty="0" err="1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사이킷런</a:t>
            </a:r>
            <a:r>
              <a:rPr lang="en-US" altLang="ko-KR" sz="1400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(</a:t>
            </a:r>
            <a:r>
              <a:rPr lang="en-US" altLang="ko-KR" sz="1400" dirty="0" err="1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Scikit</a:t>
            </a:r>
            <a:r>
              <a:rPr lang="en-US" altLang="ko-KR" sz="1400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-learn)</a:t>
            </a:r>
            <a:r>
              <a:rPr lang="ko-KR" altLang="en-US" sz="1400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은 </a:t>
            </a:r>
            <a:r>
              <a:rPr lang="ko-KR" altLang="en-US" sz="1400" dirty="0" err="1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파이썬</a:t>
            </a:r>
            <a:r>
              <a:rPr lang="en-US" altLang="ko-KR" sz="1400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(Python) </a:t>
            </a:r>
            <a:r>
              <a:rPr lang="ko-KR" altLang="en-US" sz="1400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프로그래밍 </a:t>
            </a:r>
            <a:r>
              <a:rPr lang="ko-KR" altLang="en-US" sz="1400" dirty="0" err="1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언어용</a:t>
            </a:r>
            <a:r>
              <a:rPr lang="ko-KR" altLang="en-US" sz="1400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오픈소스 기계학습 라이브러리다</a:t>
            </a:r>
            <a:r>
              <a:rPr lang="en-US" altLang="ko-KR" sz="1400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 </a:t>
            </a:r>
            <a:endParaRPr lang="ko-KR" altLang="en-US" sz="1400" dirty="0">
              <a:solidFill>
                <a:schemeClr val="tx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443" y="3469610"/>
            <a:ext cx="6057900" cy="71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6332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" name="직선 연결선 42"/>
          <p:cNvCxnSpPr/>
          <p:nvPr/>
        </p:nvCxnSpPr>
        <p:spPr>
          <a:xfrm>
            <a:off x="2496000" y="770301"/>
            <a:ext cx="7200000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/>
          <p:cNvSpPr/>
          <p:nvPr/>
        </p:nvSpPr>
        <p:spPr>
          <a:xfrm>
            <a:off x="3665880" y="348242"/>
            <a:ext cx="4885640" cy="7694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3200" b="1" i="1" kern="0" dirty="0">
                <a:solidFill>
                  <a:schemeClr val="accent1">
                    <a:lumMod val="7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팀 구성</a:t>
            </a:r>
            <a:r>
              <a:rPr lang="en-US" altLang="ko-KR" sz="3200" b="1" i="1" kern="0" dirty="0">
                <a:solidFill>
                  <a:schemeClr val="accent1">
                    <a:lumMod val="7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 </a:t>
            </a:r>
            <a:endParaRPr lang="en-US" altLang="ko-KR" sz="1400" kern="0" dirty="0">
              <a:solidFill>
                <a:schemeClr val="accent1">
                  <a:lumMod val="75000"/>
                </a:schemeClr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46" name="타원 45"/>
          <p:cNvSpPr/>
          <p:nvPr/>
        </p:nvSpPr>
        <p:spPr>
          <a:xfrm>
            <a:off x="3653846" y="664679"/>
            <a:ext cx="201526" cy="201526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en-US" altLang="ko-KR" sz="2400" b="1" i="1" kern="0" dirty="0">
              <a:solidFill>
                <a:prstClr val="white"/>
              </a:solidFill>
            </a:endParaRPr>
          </a:p>
        </p:txBody>
      </p:sp>
      <p:sp>
        <p:nvSpPr>
          <p:cNvPr id="47" name="타원 46"/>
          <p:cNvSpPr/>
          <p:nvPr/>
        </p:nvSpPr>
        <p:spPr>
          <a:xfrm>
            <a:off x="8349249" y="664679"/>
            <a:ext cx="201526" cy="201526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en-US" altLang="ko-KR" sz="2400" b="1" i="1" kern="0" dirty="0">
              <a:solidFill>
                <a:prstClr val="white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7380" y="2521751"/>
            <a:ext cx="1546349" cy="1546349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2603157" y="4228254"/>
            <a:ext cx="2677298" cy="124391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155025" y="4450675"/>
            <a:ext cx="16393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소프트웨어학부</a:t>
            </a: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algn="ctr"/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20170828</a:t>
            </a:r>
          </a:p>
          <a:p>
            <a:pPr algn="ctr"/>
            <a:r>
              <a:rPr lang="ko-KR" altLang="en-US" dirty="0" err="1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주소영</a:t>
            </a:r>
            <a:endPara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6937" y="2521751"/>
            <a:ext cx="1546349" cy="1546349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6882714" y="4228254"/>
            <a:ext cx="2677298" cy="124391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7434582" y="4450675"/>
            <a:ext cx="16393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소프트웨어학부</a:t>
            </a: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algn="ctr"/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20170843</a:t>
            </a:r>
          </a:p>
          <a:p>
            <a:pPr algn="ctr"/>
            <a:r>
              <a:rPr lang="ko-KR" altLang="en-US" dirty="0" err="1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한해리</a:t>
            </a:r>
            <a:endPara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885039" y="1648005"/>
            <a:ext cx="218648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accent1">
                    <a:lumMod val="7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팀 </a:t>
            </a:r>
            <a:r>
              <a:rPr lang="ko-KR" altLang="en-US" sz="4400" dirty="0">
                <a:solidFill>
                  <a:schemeClr val="accent1">
                    <a:lumMod val="7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주리</a:t>
            </a:r>
          </a:p>
        </p:txBody>
      </p:sp>
    </p:spTree>
    <p:extLst>
      <p:ext uri="{BB962C8B-B14F-4D97-AF65-F5344CB8AC3E}">
        <p14:creationId xmlns:p14="http://schemas.microsoft.com/office/powerpoint/2010/main" val="10985421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" name="직선 연결선 42"/>
          <p:cNvCxnSpPr/>
          <p:nvPr/>
        </p:nvCxnSpPr>
        <p:spPr>
          <a:xfrm>
            <a:off x="2496000" y="770301"/>
            <a:ext cx="7200000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/>
          <p:cNvSpPr/>
          <p:nvPr/>
        </p:nvSpPr>
        <p:spPr>
          <a:xfrm>
            <a:off x="3653180" y="347346"/>
            <a:ext cx="4885640" cy="7694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3200" b="1" i="1" kern="0" dirty="0">
                <a:solidFill>
                  <a:schemeClr val="accent1">
                    <a:lumMod val="7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구현 과정</a:t>
            </a:r>
            <a:endParaRPr lang="en-US" altLang="ko-KR" sz="1400" kern="0" dirty="0">
              <a:solidFill>
                <a:schemeClr val="accent1">
                  <a:lumMod val="75000"/>
                </a:schemeClr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46" name="타원 45"/>
          <p:cNvSpPr/>
          <p:nvPr/>
        </p:nvSpPr>
        <p:spPr>
          <a:xfrm>
            <a:off x="3653846" y="664679"/>
            <a:ext cx="201526" cy="201526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en-US" altLang="ko-KR" sz="2400" b="1" i="1" kern="0" dirty="0">
              <a:solidFill>
                <a:prstClr val="white"/>
              </a:solidFill>
            </a:endParaRPr>
          </a:p>
        </p:txBody>
      </p:sp>
      <p:sp>
        <p:nvSpPr>
          <p:cNvPr id="47" name="타원 46"/>
          <p:cNvSpPr/>
          <p:nvPr/>
        </p:nvSpPr>
        <p:spPr>
          <a:xfrm>
            <a:off x="8349249" y="664679"/>
            <a:ext cx="201526" cy="201526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en-US" altLang="ko-KR" sz="2400" b="1" i="1" kern="0" dirty="0">
              <a:solidFill>
                <a:prstClr val="white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F8E0E76-AD2C-4E59-B77D-FFEA14487F36}"/>
              </a:ext>
            </a:extLst>
          </p:cNvPr>
          <p:cNvSpPr txBox="1"/>
          <p:nvPr/>
        </p:nvSpPr>
        <p:spPr>
          <a:xfrm>
            <a:off x="1054443" y="1286244"/>
            <a:ext cx="9418627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 err="1">
                <a:solidFill>
                  <a:schemeClr val="accent1">
                    <a:lumMod val="7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imageSearch_main.ipynb</a:t>
            </a:r>
            <a:endParaRPr lang="ko-KR" altLang="en-US" sz="2000" dirty="0">
              <a:solidFill>
                <a:schemeClr val="accent1">
                  <a:lumMod val="75000"/>
                </a:schemeClr>
              </a:solidFill>
              <a:latin typeface="210 맨발의청춘 B" panose="02020603020101020101" pitchFamily="18" charset="-127"/>
              <a:ea typeface="210 맨발의청춘 B" panose="02020603020101020101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054443" y="1971228"/>
            <a:ext cx="6859273" cy="1743350"/>
          </a:xfrm>
          <a:prstGeom prst="rect">
            <a:avLst/>
          </a:prstGeom>
          <a:pattFill prst="lgGrid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</a:t>
            </a:r>
            <a:r>
              <a:rPr lang="ko-KR" altLang="en-US" sz="1600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이미지의 경로를 입력하면 해당 이미지와 비슷한 </a:t>
            </a:r>
            <a:endParaRPr lang="en-US" altLang="ko-KR" sz="1600" dirty="0">
              <a:solidFill>
                <a:schemeClr val="tx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상품을 찾아주는 함수인 </a:t>
            </a:r>
            <a:r>
              <a:rPr lang="en-US" altLang="ko-KR" sz="1600" dirty="0" err="1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imageSearch</a:t>
            </a:r>
            <a:r>
              <a:rPr lang="ko-KR" altLang="en-US" sz="1600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를 정의하였다</a:t>
            </a:r>
            <a:r>
              <a:rPr lang="en-US" altLang="ko-KR" sz="1600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</a:p>
          <a:p>
            <a:pPr algn="ctr"/>
            <a:r>
              <a:rPr lang="en-US" altLang="ko-KR" sz="1600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</a:t>
            </a:r>
          </a:p>
          <a:p>
            <a:pPr algn="ctr"/>
            <a:r>
              <a:rPr lang="ko-KR" altLang="en-US" sz="1600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검색 이미지와 검색 결과 상품의 이미지</a:t>
            </a:r>
            <a:r>
              <a:rPr lang="en-US" altLang="ko-KR" sz="1600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 </a:t>
            </a:r>
            <a:r>
              <a:rPr lang="ko-KR" altLang="en-US" sz="1600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이름</a:t>
            </a:r>
            <a:r>
              <a:rPr lang="en-US" altLang="ko-KR" sz="1600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 </a:t>
            </a:r>
          </a:p>
          <a:p>
            <a:pPr algn="ctr"/>
            <a:r>
              <a:rPr lang="ko-KR" altLang="en-US" sz="1600" dirty="0" err="1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상품코드</a:t>
            </a:r>
            <a:r>
              <a:rPr lang="en-US" altLang="ko-KR" sz="1600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 </a:t>
            </a:r>
            <a:r>
              <a:rPr lang="ko-KR" altLang="en-US" sz="1600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가격</a:t>
            </a:r>
            <a:r>
              <a:rPr lang="en-US" altLang="ko-KR" sz="1600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 </a:t>
            </a:r>
            <a:r>
              <a:rPr lang="ko-KR" altLang="en-US" sz="1600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최저가</a:t>
            </a:r>
            <a:r>
              <a:rPr lang="en-US" altLang="ko-KR" sz="1600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 </a:t>
            </a:r>
            <a:r>
              <a:rPr lang="ko-KR" altLang="en-US" sz="1600" dirty="0" err="1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배송비를</a:t>
            </a:r>
            <a:r>
              <a:rPr lang="ko-KR" altLang="en-US" sz="1600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보여준다</a:t>
            </a:r>
            <a:r>
              <a:rPr lang="en-US" altLang="ko-KR" sz="1600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 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486" y="3789393"/>
            <a:ext cx="7627274" cy="2843846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8129848" y="3466631"/>
            <a:ext cx="2867891" cy="77431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해당 이미지에 </a:t>
            </a:r>
            <a:r>
              <a:rPr lang="en-US" altLang="ko-KR" sz="1600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CNN </a:t>
            </a:r>
            <a:r>
              <a:rPr lang="ko-KR" altLang="en-US" sz="1600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모델을</a:t>
            </a:r>
            <a:endParaRPr lang="en-US" altLang="ko-KR" sz="1600" dirty="0">
              <a:solidFill>
                <a:schemeClr val="tx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적용하여 </a:t>
            </a:r>
            <a:r>
              <a:rPr lang="en-US" altLang="ko-KR" sz="1600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feature</a:t>
            </a:r>
            <a:r>
              <a:rPr lang="ko-KR" altLang="en-US" sz="1600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추출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8129848" y="4538773"/>
            <a:ext cx="3715788" cy="88944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feature</a:t>
            </a:r>
            <a:r>
              <a:rPr lang="ko-KR" altLang="en-US" sz="1600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에 대해 </a:t>
            </a:r>
            <a:r>
              <a:rPr lang="en-US" altLang="ko-KR" sz="1600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KNN </a:t>
            </a:r>
            <a:r>
              <a:rPr lang="ko-KR" altLang="en-US" sz="1600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모델을 적용하여</a:t>
            </a:r>
            <a:endParaRPr lang="en-US" altLang="ko-KR" sz="1600" dirty="0">
              <a:solidFill>
                <a:schemeClr val="tx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거리가 가까운 이미지 추출</a:t>
            </a:r>
            <a:r>
              <a:rPr lang="en-US" altLang="ko-KR" sz="1600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(20</a:t>
            </a:r>
            <a:r>
              <a:rPr lang="ko-KR" altLang="en-US" sz="1600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개</a:t>
            </a:r>
            <a:r>
              <a:rPr lang="en-US" altLang="ko-KR" sz="1600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)</a:t>
            </a:r>
            <a:endParaRPr lang="ko-KR" altLang="en-US" sz="1600" dirty="0">
              <a:solidFill>
                <a:schemeClr val="tx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8129848" y="5726038"/>
            <a:ext cx="3715788" cy="88944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이미지의 상품 코드를 이용해 </a:t>
            </a:r>
            <a:endParaRPr lang="en-US" altLang="ko-KR" sz="1600" dirty="0">
              <a:solidFill>
                <a:schemeClr val="tx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600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11</a:t>
            </a:r>
            <a:r>
              <a:rPr lang="ko-KR" altLang="en-US" sz="1600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번가 </a:t>
            </a:r>
            <a:r>
              <a:rPr lang="en-US" altLang="ko-KR" sz="1600" dirty="0" err="1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api</a:t>
            </a:r>
            <a:r>
              <a:rPr lang="ko-KR" altLang="en-US" sz="1600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로 상품 정보를 받아와 출력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565265" y="4240948"/>
            <a:ext cx="4181302" cy="1481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dirty="0">
              <a:solidFill>
                <a:schemeClr val="tx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565265" y="4081549"/>
            <a:ext cx="2967644" cy="1593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dirty="0">
              <a:solidFill>
                <a:schemeClr val="tx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565264" y="5037513"/>
            <a:ext cx="7426495" cy="15779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dirty="0">
              <a:solidFill>
                <a:schemeClr val="tx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338682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" name="직선 연결선 42"/>
          <p:cNvCxnSpPr/>
          <p:nvPr/>
        </p:nvCxnSpPr>
        <p:spPr>
          <a:xfrm>
            <a:off x="2496000" y="770301"/>
            <a:ext cx="7200000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/>
          <p:cNvSpPr/>
          <p:nvPr/>
        </p:nvSpPr>
        <p:spPr>
          <a:xfrm>
            <a:off x="3653180" y="347346"/>
            <a:ext cx="4885640" cy="7694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3200" b="1" i="1" kern="0" dirty="0">
                <a:solidFill>
                  <a:schemeClr val="accent1">
                    <a:lumMod val="7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구현 화면</a:t>
            </a:r>
            <a:endParaRPr lang="en-US" altLang="ko-KR" sz="1400" kern="0" dirty="0">
              <a:solidFill>
                <a:schemeClr val="accent1">
                  <a:lumMod val="75000"/>
                </a:schemeClr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46" name="타원 45"/>
          <p:cNvSpPr/>
          <p:nvPr/>
        </p:nvSpPr>
        <p:spPr>
          <a:xfrm>
            <a:off x="3653846" y="664679"/>
            <a:ext cx="201526" cy="201526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en-US" altLang="ko-KR" sz="2400" b="1" i="1" kern="0" dirty="0">
              <a:solidFill>
                <a:prstClr val="white"/>
              </a:solidFill>
            </a:endParaRPr>
          </a:p>
        </p:txBody>
      </p:sp>
      <p:sp>
        <p:nvSpPr>
          <p:cNvPr id="47" name="타원 46"/>
          <p:cNvSpPr/>
          <p:nvPr/>
        </p:nvSpPr>
        <p:spPr>
          <a:xfrm>
            <a:off x="8349249" y="664679"/>
            <a:ext cx="201526" cy="201526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en-US" altLang="ko-KR" sz="2400" b="1" i="1" kern="0" dirty="0">
              <a:solidFill>
                <a:prstClr val="white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35CB810-14F3-4CA4-8F05-24F4B760DF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7029"/>
          <a:stretch/>
        </p:blipFill>
        <p:spPr>
          <a:xfrm>
            <a:off x="1818678" y="1164730"/>
            <a:ext cx="8554644" cy="3406661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2B560CA-C0A5-4EEA-8173-FF6F24C654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71" y="4470456"/>
            <a:ext cx="4028122" cy="231986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05BA0D8-8600-454B-9D18-7EF9BAF88A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5793" y="4518399"/>
            <a:ext cx="3637991" cy="227191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1EB8E8C-4A57-42D7-909B-64486F9823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23784" y="4596483"/>
            <a:ext cx="4366036" cy="2115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8686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" name="직선 연결선 42"/>
          <p:cNvCxnSpPr/>
          <p:nvPr/>
        </p:nvCxnSpPr>
        <p:spPr>
          <a:xfrm>
            <a:off x="2496000" y="770301"/>
            <a:ext cx="7200000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/>
          <p:cNvSpPr/>
          <p:nvPr/>
        </p:nvSpPr>
        <p:spPr>
          <a:xfrm>
            <a:off x="3653180" y="347346"/>
            <a:ext cx="4885640" cy="7694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3200" b="1" i="1" kern="0" dirty="0">
                <a:solidFill>
                  <a:schemeClr val="accent1">
                    <a:lumMod val="7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데모 영상</a:t>
            </a:r>
            <a:endParaRPr lang="en-US" altLang="ko-KR" sz="1400" kern="0" dirty="0">
              <a:solidFill>
                <a:schemeClr val="accent1">
                  <a:lumMod val="75000"/>
                </a:schemeClr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46" name="타원 45"/>
          <p:cNvSpPr/>
          <p:nvPr/>
        </p:nvSpPr>
        <p:spPr>
          <a:xfrm>
            <a:off x="3653846" y="664679"/>
            <a:ext cx="201526" cy="201526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en-US" altLang="ko-KR" sz="2400" b="1" i="1" kern="0" dirty="0">
              <a:solidFill>
                <a:prstClr val="white"/>
              </a:solidFill>
            </a:endParaRPr>
          </a:p>
        </p:txBody>
      </p:sp>
      <p:sp>
        <p:nvSpPr>
          <p:cNvPr id="47" name="타원 46"/>
          <p:cNvSpPr/>
          <p:nvPr/>
        </p:nvSpPr>
        <p:spPr>
          <a:xfrm>
            <a:off x="8349249" y="664679"/>
            <a:ext cx="201526" cy="201526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en-US" altLang="ko-KR" sz="2400" b="1" i="1" kern="0" dirty="0">
              <a:solidFill>
                <a:prstClr val="white"/>
              </a:solidFill>
            </a:endParaRPr>
          </a:p>
        </p:txBody>
      </p:sp>
      <p:pic>
        <p:nvPicPr>
          <p:cNvPr id="6" name="DemoVieo_ImageSearch">
            <a:hlinkClick r:id="" action="ppaction://media"/>
            <a:extLst>
              <a:ext uri="{FF2B5EF4-FFF2-40B4-BE49-F238E27FC236}">
                <a16:creationId xmlns:a16="http://schemas.microsoft.com/office/drawing/2014/main" id="{07BFBE6F-7CC6-4E66-9543-DABBC924F8F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94050" y="1434120"/>
            <a:ext cx="9403900" cy="4599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131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64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직사각형 47"/>
          <p:cNvSpPr/>
          <p:nvPr/>
        </p:nvSpPr>
        <p:spPr>
          <a:xfrm>
            <a:off x="1054443" y="1584412"/>
            <a:ext cx="10099590" cy="4435388"/>
          </a:xfrm>
          <a:prstGeom prst="rect">
            <a:avLst/>
          </a:prstGeom>
          <a:pattFill prst="lgGrid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43" name="직선 연결선 42"/>
          <p:cNvCxnSpPr/>
          <p:nvPr/>
        </p:nvCxnSpPr>
        <p:spPr>
          <a:xfrm>
            <a:off x="2496000" y="770301"/>
            <a:ext cx="7200000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/>
          <p:cNvSpPr/>
          <p:nvPr/>
        </p:nvSpPr>
        <p:spPr>
          <a:xfrm>
            <a:off x="3653180" y="347346"/>
            <a:ext cx="4885640" cy="7694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3200" b="1" i="1" kern="0" dirty="0">
                <a:solidFill>
                  <a:schemeClr val="accent1">
                    <a:lumMod val="7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프로젝트 장기 발전 방향</a:t>
            </a:r>
            <a:r>
              <a:rPr lang="en-US" altLang="ko-KR" sz="3200" b="1" i="1" kern="0" dirty="0">
                <a:solidFill>
                  <a:schemeClr val="accent1">
                    <a:lumMod val="7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 </a:t>
            </a:r>
            <a:endParaRPr lang="en-US" altLang="ko-KR" sz="1400" kern="0" dirty="0">
              <a:solidFill>
                <a:schemeClr val="accent1">
                  <a:lumMod val="75000"/>
                </a:schemeClr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46" name="타원 45"/>
          <p:cNvSpPr/>
          <p:nvPr/>
        </p:nvSpPr>
        <p:spPr>
          <a:xfrm>
            <a:off x="3653846" y="664679"/>
            <a:ext cx="201526" cy="201526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en-US" altLang="ko-KR" sz="2400" b="1" i="1" kern="0" dirty="0">
              <a:solidFill>
                <a:prstClr val="white"/>
              </a:solidFill>
            </a:endParaRPr>
          </a:p>
        </p:txBody>
      </p:sp>
      <p:sp>
        <p:nvSpPr>
          <p:cNvPr id="47" name="타원 46"/>
          <p:cNvSpPr/>
          <p:nvPr/>
        </p:nvSpPr>
        <p:spPr>
          <a:xfrm>
            <a:off x="8349249" y="664679"/>
            <a:ext cx="201526" cy="201526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en-US" altLang="ko-KR" sz="2400" b="1" i="1" kern="0" dirty="0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305697" y="1680315"/>
            <a:ext cx="959708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*2020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년 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1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학기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주제 변경으로 인한 시간 부족 </a:t>
            </a: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>
              <a:lnSpc>
                <a:spcPct val="200000"/>
              </a:lnSpc>
            </a:pP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*2020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년 여름방학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 2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학기로 프로젝트 기간 </a:t>
            </a:r>
            <a:r>
              <a:rPr lang="ko-KR" altLang="en-US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확장</a:t>
            </a: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>
              <a:lnSpc>
                <a:spcPct val="200000"/>
              </a:lnSpc>
            </a:pP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-&gt; </a:t>
            </a:r>
            <a:r>
              <a:rPr lang="ko-KR" altLang="en-US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데이터 정제 및 모델링 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과정 보완</a:t>
            </a: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>
              <a:lnSpc>
                <a:spcPct val="200000"/>
              </a:lnSpc>
            </a:pP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-&gt; 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안드로이드 어플리케이션으로 제작</a:t>
            </a: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>
              <a:lnSpc>
                <a:spcPct val="200000"/>
              </a:lnSpc>
            </a:pP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-&gt; 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동영상 터치 기능 추가 </a:t>
            </a: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971917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982098" y="3006809"/>
            <a:ext cx="62607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i="1" dirty="0">
                <a:solidFill>
                  <a:schemeClr val="accent1">
                    <a:lumMod val="7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Q&amp;A</a:t>
            </a:r>
            <a:endParaRPr lang="ko-KR" altLang="en-US" sz="5400" i="1" dirty="0">
              <a:solidFill>
                <a:schemeClr val="accent1">
                  <a:lumMod val="75000"/>
                </a:schemeClr>
              </a:solidFill>
              <a:latin typeface="210 맨발의청춘 B" panose="02020603020101020101" pitchFamily="18" charset="-127"/>
              <a:ea typeface="210 맨발의청춘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334129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982098" y="3006809"/>
            <a:ext cx="62607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i="1" dirty="0">
                <a:solidFill>
                  <a:schemeClr val="accent1">
                    <a:lumMod val="7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감사합니다</a:t>
            </a:r>
            <a:r>
              <a:rPr lang="en-US" altLang="ko-KR" sz="5400" i="1" dirty="0">
                <a:solidFill>
                  <a:schemeClr val="accent1">
                    <a:lumMod val="7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!!</a:t>
            </a:r>
            <a:endParaRPr lang="ko-KR" altLang="en-US" sz="5400" i="1" dirty="0">
              <a:solidFill>
                <a:schemeClr val="accent1">
                  <a:lumMod val="75000"/>
                </a:schemeClr>
              </a:solidFill>
              <a:latin typeface="210 맨발의청춘 B" panose="02020603020101020101" pitchFamily="18" charset="-127"/>
              <a:ea typeface="210 맨발의청춘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123221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" name="직선 연결선 42"/>
          <p:cNvCxnSpPr/>
          <p:nvPr/>
        </p:nvCxnSpPr>
        <p:spPr>
          <a:xfrm>
            <a:off x="2496000" y="770301"/>
            <a:ext cx="7200000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/>
          <p:cNvSpPr/>
          <p:nvPr/>
        </p:nvSpPr>
        <p:spPr>
          <a:xfrm>
            <a:off x="3653180" y="347346"/>
            <a:ext cx="4885640" cy="7694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3200" b="1" i="1" kern="0" dirty="0">
                <a:solidFill>
                  <a:schemeClr val="accent1">
                    <a:lumMod val="7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목차</a:t>
            </a:r>
            <a:endParaRPr lang="en-US" altLang="ko-KR" sz="1400" kern="0" dirty="0">
              <a:solidFill>
                <a:schemeClr val="accent1">
                  <a:lumMod val="75000"/>
                </a:schemeClr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46" name="타원 45"/>
          <p:cNvSpPr/>
          <p:nvPr/>
        </p:nvSpPr>
        <p:spPr>
          <a:xfrm>
            <a:off x="3653846" y="664679"/>
            <a:ext cx="201526" cy="201526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en-US" altLang="ko-KR" sz="2400" b="1" i="1" kern="0" dirty="0">
              <a:solidFill>
                <a:prstClr val="white"/>
              </a:solidFill>
            </a:endParaRPr>
          </a:p>
        </p:txBody>
      </p:sp>
      <p:sp>
        <p:nvSpPr>
          <p:cNvPr id="47" name="타원 46"/>
          <p:cNvSpPr/>
          <p:nvPr/>
        </p:nvSpPr>
        <p:spPr>
          <a:xfrm>
            <a:off x="8349249" y="664679"/>
            <a:ext cx="201526" cy="201526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en-US" altLang="ko-KR" sz="2400" b="1" i="1" kern="0" dirty="0">
              <a:solidFill>
                <a:prstClr val="white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F8E0E76-AD2C-4E59-B77D-FFEA14487F36}"/>
              </a:ext>
            </a:extLst>
          </p:cNvPr>
          <p:cNvSpPr txBox="1"/>
          <p:nvPr/>
        </p:nvSpPr>
        <p:spPr>
          <a:xfrm>
            <a:off x="5075169" y="1730690"/>
            <a:ext cx="294279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accent1">
                    <a:lumMod val="7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1.</a:t>
            </a:r>
            <a:r>
              <a:rPr lang="ko-KR" altLang="en-US" sz="2000" dirty="0">
                <a:solidFill>
                  <a:schemeClr val="accent1">
                    <a:lumMod val="7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 프로젝트 소개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E3F3565-DED0-4BF9-B1DF-5EB79B583F31}"/>
              </a:ext>
            </a:extLst>
          </p:cNvPr>
          <p:cNvSpPr txBox="1"/>
          <p:nvPr/>
        </p:nvSpPr>
        <p:spPr>
          <a:xfrm>
            <a:off x="5075169" y="2246216"/>
            <a:ext cx="294279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accent1">
                    <a:lumMod val="7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2. </a:t>
            </a:r>
            <a:r>
              <a:rPr lang="ko-KR" altLang="en-US" sz="2000" dirty="0">
                <a:solidFill>
                  <a:schemeClr val="accent1">
                    <a:lumMod val="7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기존 시스템 분석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850CE9D-EA2C-4142-8C8D-9C2AB8AA0B99}"/>
              </a:ext>
            </a:extLst>
          </p:cNvPr>
          <p:cNvSpPr txBox="1"/>
          <p:nvPr/>
        </p:nvSpPr>
        <p:spPr>
          <a:xfrm>
            <a:off x="5075167" y="2864068"/>
            <a:ext cx="294279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accent1">
                    <a:lumMod val="7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3. </a:t>
            </a:r>
            <a:r>
              <a:rPr lang="ko-KR" altLang="en-US" sz="2000" dirty="0">
                <a:solidFill>
                  <a:schemeClr val="accent1">
                    <a:lumMod val="7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개념 구상도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2AF988-CF83-4C3B-B7AC-ECB683D60599}"/>
              </a:ext>
            </a:extLst>
          </p:cNvPr>
          <p:cNvSpPr txBox="1"/>
          <p:nvPr/>
        </p:nvSpPr>
        <p:spPr>
          <a:xfrm>
            <a:off x="5075167" y="3435597"/>
            <a:ext cx="294279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accent1">
                    <a:lumMod val="7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4. </a:t>
            </a:r>
            <a:r>
              <a:rPr lang="ko-KR" altLang="en-US" sz="2000" dirty="0">
                <a:solidFill>
                  <a:schemeClr val="accent1">
                    <a:lumMod val="7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데이터셋 확보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029F72-190A-4FBA-BC3E-B650FA6A13EB}"/>
              </a:ext>
            </a:extLst>
          </p:cNvPr>
          <p:cNvSpPr txBox="1"/>
          <p:nvPr/>
        </p:nvSpPr>
        <p:spPr>
          <a:xfrm>
            <a:off x="5098816" y="4007126"/>
            <a:ext cx="350650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accent1">
                    <a:lumMod val="7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5. </a:t>
            </a:r>
            <a:r>
              <a:rPr lang="ko-KR" altLang="en-US" sz="2000" dirty="0">
                <a:solidFill>
                  <a:schemeClr val="accent1">
                    <a:lumMod val="7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개발 도구 및 환경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9454811-578A-4A55-9AA4-01446D72CC72}"/>
              </a:ext>
            </a:extLst>
          </p:cNvPr>
          <p:cNvSpPr txBox="1"/>
          <p:nvPr/>
        </p:nvSpPr>
        <p:spPr>
          <a:xfrm>
            <a:off x="5110771" y="5058870"/>
            <a:ext cx="350650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accent1">
                    <a:lumMod val="7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7. </a:t>
            </a:r>
            <a:r>
              <a:rPr lang="ko-KR" altLang="en-US" sz="2000" dirty="0">
                <a:solidFill>
                  <a:schemeClr val="accent1">
                    <a:lumMod val="7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구현 화면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FED9BFC-063C-417F-A523-8152EBEE754B}"/>
              </a:ext>
            </a:extLst>
          </p:cNvPr>
          <p:cNvSpPr txBox="1"/>
          <p:nvPr/>
        </p:nvSpPr>
        <p:spPr>
          <a:xfrm>
            <a:off x="5110771" y="5581456"/>
            <a:ext cx="350650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accent1">
                    <a:lumMod val="7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8. </a:t>
            </a:r>
            <a:r>
              <a:rPr lang="ko-KR" altLang="en-US" sz="2000" dirty="0">
                <a:solidFill>
                  <a:schemeClr val="accent1">
                    <a:lumMod val="7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데모 영상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0029F72-190A-4FBA-BC3E-B650FA6A13EB}"/>
              </a:ext>
            </a:extLst>
          </p:cNvPr>
          <p:cNvSpPr txBox="1"/>
          <p:nvPr/>
        </p:nvSpPr>
        <p:spPr>
          <a:xfrm>
            <a:off x="5098816" y="4522652"/>
            <a:ext cx="350650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accent1">
                    <a:lumMod val="7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6. </a:t>
            </a:r>
            <a:r>
              <a:rPr lang="ko-KR" altLang="en-US" sz="2000" dirty="0">
                <a:solidFill>
                  <a:schemeClr val="accent1">
                    <a:lumMod val="7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구현 과정</a:t>
            </a:r>
          </a:p>
        </p:txBody>
      </p:sp>
    </p:spTree>
    <p:extLst>
      <p:ext uri="{BB962C8B-B14F-4D97-AF65-F5344CB8AC3E}">
        <p14:creationId xmlns:p14="http://schemas.microsoft.com/office/powerpoint/2010/main" val="6299608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" name="직선 연결선 42"/>
          <p:cNvCxnSpPr/>
          <p:nvPr/>
        </p:nvCxnSpPr>
        <p:spPr>
          <a:xfrm>
            <a:off x="2496000" y="770301"/>
            <a:ext cx="7200000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/>
          <p:cNvSpPr/>
          <p:nvPr/>
        </p:nvSpPr>
        <p:spPr>
          <a:xfrm>
            <a:off x="3653180" y="347346"/>
            <a:ext cx="4885640" cy="7694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3200" b="1" i="1" kern="0" dirty="0">
                <a:solidFill>
                  <a:schemeClr val="accent1">
                    <a:lumMod val="7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프로젝트 소개</a:t>
            </a:r>
            <a:r>
              <a:rPr lang="en-US" altLang="ko-KR" sz="3200" b="1" i="1" kern="0" dirty="0">
                <a:solidFill>
                  <a:schemeClr val="accent1">
                    <a:lumMod val="7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 </a:t>
            </a:r>
            <a:endParaRPr lang="en-US" altLang="ko-KR" sz="1400" kern="0" dirty="0">
              <a:solidFill>
                <a:schemeClr val="accent1">
                  <a:lumMod val="75000"/>
                </a:schemeClr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46" name="타원 45"/>
          <p:cNvSpPr/>
          <p:nvPr/>
        </p:nvSpPr>
        <p:spPr>
          <a:xfrm>
            <a:off x="3653846" y="664679"/>
            <a:ext cx="201526" cy="201526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en-US" altLang="ko-KR" sz="2400" b="1" i="1" kern="0" dirty="0">
              <a:solidFill>
                <a:prstClr val="white"/>
              </a:solidFill>
            </a:endParaRPr>
          </a:p>
        </p:txBody>
      </p:sp>
      <p:sp>
        <p:nvSpPr>
          <p:cNvPr id="47" name="타원 46"/>
          <p:cNvSpPr/>
          <p:nvPr/>
        </p:nvSpPr>
        <p:spPr>
          <a:xfrm>
            <a:off x="8349249" y="664679"/>
            <a:ext cx="201526" cy="201526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en-US" altLang="ko-KR" sz="2400" b="1" i="1" kern="0" dirty="0">
              <a:solidFill>
                <a:prstClr val="white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F8E0E76-AD2C-4E59-B77D-FFEA14487F36}"/>
              </a:ext>
            </a:extLst>
          </p:cNvPr>
          <p:cNvSpPr txBox="1"/>
          <p:nvPr/>
        </p:nvSpPr>
        <p:spPr>
          <a:xfrm>
            <a:off x="1054443" y="1286244"/>
            <a:ext cx="941862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accent1">
                    <a:lumMod val="7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1. </a:t>
            </a:r>
            <a:r>
              <a:rPr lang="ko-KR" altLang="en-US" sz="2000" dirty="0">
                <a:solidFill>
                  <a:schemeClr val="accent1">
                    <a:lumMod val="7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프로젝트 개요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DD5A01B-F130-4E5F-8203-0C630A8DA2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3061"/>
          <a:stretch/>
        </p:blipFill>
        <p:spPr>
          <a:xfrm>
            <a:off x="1054443" y="2081863"/>
            <a:ext cx="4274474" cy="4328993"/>
          </a:xfrm>
          <a:prstGeom prst="rect">
            <a:avLst/>
          </a:prstGeom>
        </p:spPr>
      </p:pic>
      <p:sp>
        <p:nvSpPr>
          <p:cNvPr id="4" name="타원 3">
            <a:extLst>
              <a:ext uri="{FF2B5EF4-FFF2-40B4-BE49-F238E27FC236}">
                <a16:creationId xmlns:a16="http://schemas.microsoft.com/office/drawing/2014/main" id="{FD8ECB2D-C6C5-47B9-93A3-612C3F01575E}"/>
              </a:ext>
            </a:extLst>
          </p:cNvPr>
          <p:cNvSpPr/>
          <p:nvPr/>
        </p:nvSpPr>
        <p:spPr>
          <a:xfrm>
            <a:off x="1458981" y="2889951"/>
            <a:ext cx="1384803" cy="1384803"/>
          </a:xfrm>
          <a:prstGeom prst="ellipse">
            <a:avLst/>
          </a:prstGeom>
          <a:solidFill>
            <a:srgbClr val="C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dirty="0">
              <a:solidFill>
                <a:schemeClr val="tx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BE7FB53-7E5C-4912-9273-3B83850B67E2}"/>
              </a:ext>
            </a:extLst>
          </p:cNvPr>
          <p:cNvSpPr/>
          <p:nvPr/>
        </p:nvSpPr>
        <p:spPr>
          <a:xfrm>
            <a:off x="5422392" y="3185888"/>
            <a:ext cx="6675120" cy="13042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사용자가 직접 옷을 촬영하거나 이미지를 제공하는 방법과</a:t>
            </a: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영상에서 마음에 드는 옷을 발견했을 때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 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터치하는 방법을 사용하여 </a:t>
            </a: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비슷한 상품을 추천하고 관련 쇼핑몰로 연계해주는 시스템 </a:t>
            </a:r>
          </a:p>
        </p:txBody>
      </p:sp>
      <p:pic>
        <p:nvPicPr>
          <p:cNvPr id="8" name="그림 7" descr="옅은이(가) 표시된 사진&#10;&#10;자동 생성된 설명">
            <a:extLst>
              <a:ext uri="{FF2B5EF4-FFF2-40B4-BE49-F238E27FC236}">
                <a16:creationId xmlns:a16="http://schemas.microsoft.com/office/drawing/2014/main" id="{24A6D771-7712-4046-A153-37817CFB8F9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926" y="3185888"/>
            <a:ext cx="928911" cy="928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5868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직사각형 47"/>
          <p:cNvSpPr/>
          <p:nvPr/>
        </p:nvSpPr>
        <p:spPr>
          <a:xfrm>
            <a:off x="1054443" y="1963532"/>
            <a:ext cx="10099590" cy="4071508"/>
          </a:xfrm>
          <a:prstGeom prst="rect">
            <a:avLst/>
          </a:prstGeom>
          <a:pattFill prst="lgGrid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dirty="0">
              <a:solidFill>
                <a:prstClr val="white"/>
              </a:solidFill>
            </a:endParaRPr>
          </a:p>
        </p:txBody>
      </p:sp>
      <p:cxnSp>
        <p:nvCxnSpPr>
          <p:cNvPr id="43" name="직선 연결선 42"/>
          <p:cNvCxnSpPr/>
          <p:nvPr/>
        </p:nvCxnSpPr>
        <p:spPr>
          <a:xfrm>
            <a:off x="2496000" y="770301"/>
            <a:ext cx="7200000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/>
          <p:cNvSpPr/>
          <p:nvPr/>
        </p:nvSpPr>
        <p:spPr>
          <a:xfrm>
            <a:off x="3653180" y="347346"/>
            <a:ext cx="4885640" cy="7694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3200" b="1" i="1" kern="0" dirty="0">
                <a:solidFill>
                  <a:schemeClr val="accent1">
                    <a:lumMod val="7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프로젝트 소개</a:t>
            </a:r>
            <a:r>
              <a:rPr lang="en-US" altLang="ko-KR" sz="3200" b="1" i="1" kern="0" dirty="0">
                <a:solidFill>
                  <a:schemeClr val="accent1">
                    <a:lumMod val="7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 </a:t>
            </a:r>
            <a:endParaRPr lang="en-US" altLang="ko-KR" sz="1400" kern="0" dirty="0">
              <a:solidFill>
                <a:schemeClr val="accent1">
                  <a:lumMod val="75000"/>
                </a:schemeClr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46" name="타원 45"/>
          <p:cNvSpPr/>
          <p:nvPr/>
        </p:nvSpPr>
        <p:spPr>
          <a:xfrm>
            <a:off x="3653846" y="664679"/>
            <a:ext cx="201526" cy="201526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en-US" altLang="ko-KR" sz="2400" b="1" i="1" kern="0" dirty="0">
              <a:solidFill>
                <a:prstClr val="white"/>
              </a:solidFill>
            </a:endParaRPr>
          </a:p>
        </p:txBody>
      </p:sp>
      <p:sp>
        <p:nvSpPr>
          <p:cNvPr id="47" name="타원 46"/>
          <p:cNvSpPr/>
          <p:nvPr/>
        </p:nvSpPr>
        <p:spPr>
          <a:xfrm>
            <a:off x="8349249" y="664679"/>
            <a:ext cx="201526" cy="201526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en-US" altLang="ko-KR" sz="2400" b="1" i="1" kern="0" dirty="0">
              <a:solidFill>
                <a:prstClr val="white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416908" y="3049026"/>
            <a:ext cx="9374659" cy="14388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스마트폰 보급 확대와 네트워크 환경 발달로 인해 이미지와 영상 데이터가 증가</a:t>
            </a:r>
            <a:endParaRPr lang="en-US" altLang="ko-KR" sz="20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모바일 기기를 통한 영상 정보의 검색 증가</a:t>
            </a:r>
            <a:endParaRPr lang="en-US" altLang="ko-KR" sz="20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좀 더 편리하고 정확한 검색 방법에 대한 수요가 증가</a:t>
            </a:r>
            <a:endParaRPr lang="en-US" altLang="ko-KR" sz="20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F8E0E76-AD2C-4E59-B77D-FFEA14487F36}"/>
              </a:ext>
            </a:extLst>
          </p:cNvPr>
          <p:cNvSpPr txBox="1"/>
          <p:nvPr/>
        </p:nvSpPr>
        <p:spPr>
          <a:xfrm>
            <a:off x="1054443" y="1286244"/>
            <a:ext cx="9418627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accent1">
                    <a:lumMod val="7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2. </a:t>
            </a:r>
            <a:r>
              <a:rPr lang="ko-KR" altLang="en-US" sz="2000" dirty="0">
                <a:solidFill>
                  <a:schemeClr val="accent1">
                    <a:lumMod val="7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프로젝트 필요성</a:t>
            </a:r>
          </a:p>
        </p:txBody>
      </p:sp>
    </p:spTree>
    <p:extLst>
      <p:ext uri="{BB962C8B-B14F-4D97-AF65-F5344CB8AC3E}">
        <p14:creationId xmlns:p14="http://schemas.microsoft.com/office/powerpoint/2010/main" val="2088530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직사각형 47"/>
          <p:cNvSpPr/>
          <p:nvPr/>
        </p:nvSpPr>
        <p:spPr>
          <a:xfrm>
            <a:off x="1054443" y="1963532"/>
            <a:ext cx="10099590" cy="4071508"/>
          </a:xfrm>
          <a:prstGeom prst="rect">
            <a:avLst/>
          </a:prstGeom>
          <a:pattFill prst="lgGrid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dirty="0">
              <a:solidFill>
                <a:prstClr val="white"/>
              </a:solidFill>
            </a:endParaRPr>
          </a:p>
        </p:txBody>
      </p:sp>
      <p:cxnSp>
        <p:nvCxnSpPr>
          <p:cNvPr id="43" name="직선 연결선 42"/>
          <p:cNvCxnSpPr/>
          <p:nvPr/>
        </p:nvCxnSpPr>
        <p:spPr>
          <a:xfrm>
            <a:off x="2496000" y="770301"/>
            <a:ext cx="7200000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/>
          <p:cNvSpPr/>
          <p:nvPr/>
        </p:nvSpPr>
        <p:spPr>
          <a:xfrm>
            <a:off x="3653180" y="347346"/>
            <a:ext cx="4885640" cy="7694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3200" b="1" i="1" kern="0" dirty="0">
                <a:solidFill>
                  <a:schemeClr val="accent1">
                    <a:lumMod val="7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프로젝트 소개</a:t>
            </a:r>
            <a:r>
              <a:rPr lang="en-US" altLang="ko-KR" sz="3200" b="1" i="1" kern="0" dirty="0">
                <a:solidFill>
                  <a:schemeClr val="accent1">
                    <a:lumMod val="7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 </a:t>
            </a:r>
            <a:endParaRPr lang="en-US" altLang="ko-KR" sz="1400" kern="0" dirty="0">
              <a:solidFill>
                <a:schemeClr val="accent1">
                  <a:lumMod val="75000"/>
                </a:schemeClr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46" name="타원 45"/>
          <p:cNvSpPr/>
          <p:nvPr/>
        </p:nvSpPr>
        <p:spPr>
          <a:xfrm>
            <a:off x="3653846" y="664679"/>
            <a:ext cx="201526" cy="201526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en-US" altLang="ko-KR" sz="2400" b="1" i="1" kern="0" dirty="0">
              <a:solidFill>
                <a:prstClr val="white"/>
              </a:solidFill>
            </a:endParaRPr>
          </a:p>
        </p:txBody>
      </p:sp>
      <p:sp>
        <p:nvSpPr>
          <p:cNvPr id="47" name="타원 46"/>
          <p:cNvSpPr/>
          <p:nvPr/>
        </p:nvSpPr>
        <p:spPr>
          <a:xfrm>
            <a:off x="8349249" y="664679"/>
            <a:ext cx="201526" cy="201526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en-US" altLang="ko-KR" sz="2400" b="1" i="1" kern="0" dirty="0">
              <a:solidFill>
                <a:prstClr val="white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502633" y="2125696"/>
            <a:ext cx="9374659" cy="37471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딥러닝 기반의 </a:t>
            </a:r>
            <a:r>
              <a:rPr lang="ko-KR" altLang="en-US" sz="2000" dirty="0" err="1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컨볼루션</a:t>
            </a:r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신경망</a:t>
            </a:r>
            <a:r>
              <a:rPr lang="en-US" altLang="ko-KR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(CNN; Convolutional Neural Network) </a:t>
            </a:r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기술을 적용해 주어진 이미지 안에서 상품에 해당하는 영역을 자동으로 인식하고</a:t>
            </a:r>
            <a:r>
              <a:rPr lang="en-US" altLang="ko-KR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 </a:t>
            </a:r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그 영역에서 검색에 필요한 각각의 요소</a:t>
            </a:r>
            <a:r>
              <a:rPr lang="en-US" altLang="ko-KR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(</a:t>
            </a:r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색상</a:t>
            </a:r>
            <a:r>
              <a:rPr lang="en-US" altLang="ko-KR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 </a:t>
            </a:r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모양</a:t>
            </a:r>
            <a:r>
              <a:rPr lang="en-US" altLang="ko-KR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 </a:t>
            </a:r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패턴</a:t>
            </a:r>
            <a:r>
              <a:rPr lang="en-US" altLang="ko-KR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)</a:t>
            </a:r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를 추출해 분류 과정을 거치고</a:t>
            </a:r>
            <a:r>
              <a:rPr lang="en-US" altLang="ko-KR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 </a:t>
            </a:r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클러스터링 기법을 통해 가장 유사한 이미지 군을 추천하는 시스템을 개발</a:t>
            </a:r>
            <a:endParaRPr lang="en-US" altLang="ko-KR" sz="20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endParaRPr lang="en-US" altLang="ko-KR" sz="20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* </a:t>
            </a:r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먼저 이미지에서 물건을 인식하여 해당 물건과 비슷한 물건을 쇼핑몰에서 찾아주는 기능을 구현하고</a:t>
            </a:r>
            <a:r>
              <a:rPr lang="en-US" altLang="ko-KR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 </a:t>
            </a:r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기능을 완성하면 안드로이드 어플로 제작하여 사용자가 이미지를 제공하는 방식을 이미지 업로드</a:t>
            </a:r>
            <a:r>
              <a:rPr lang="en-US" altLang="ko-KR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 </a:t>
            </a:r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이미지 촬영</a:t>
            </a:r>
            <a:r>
              <a:rPr lang="en-US" altLang="ko-KR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 </a:t>
            </a:r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동영상에서 터치 등으로 구체화할 계획이다</a:t>
            </a:r>
            <a:r>
              <a:rPr lang="en-US" altLang="ko-KR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F8E0E76-AD2C-4E59-B77D-FFEA14487F36}"/>
              </a:ext>
            </a:extLst>
          </p:cNvPr>
          <p:cNvSpPr txBox="1"/>
          <p:nvPr/>
        </p:nvSpPr>
        <p:spPr>
          <a:xfrm>
            <a:off x="1054443" y="1286244"/>
            <a:ext cx="9418627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accent1">
                    <a:lumMod val="7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2. </a:t>
            </a:r>
            <a:r>
              <a:rPr lang="ko-KR" altLang="en-US" sz="2000" dirty="0">
                <a:solidFill>
                  <a:schemeClr val="accent1">
                    <a:lumMod val="7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프로젝트 목표</a:t>
            </a:r>
          </a:p>
        </p:txBody>
      </p:sp>
    </p:spTree>
    <p:extLst>
      <p:ext uri="{BB962C8B-B14F-4D97-AF65-F5344CB8AC3E}">
        <p14:creationId xmlns:p14="http://schemas.microsoft.com/office/powerpoint/2010/main" val="35796459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직사각형 47"/>
          <p:cNvSpPr/>
          <p:nvPr/>
        </p:nvSpPr>
        <p:spPr>
          <a:xfrm>
            <a:off x="1054443" y="1963532"/>
            <a:ext cx="10099590" cy="4071508"/>
          </a:xfrm>
          <a:prstGeom prst="rect">
            <a:avLst/>
          </a:prstGeom>
          <a:pattFill prst="lgGrid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dirty="0">
              <a:solidFill>
                <a:prstClr val="white"/>
              </a:solidFill>
            </a:endParaRPr>
          </a:p>
        </p:txBody>
      </p:sp>
      <p:cxnSp>
        <p:nvCxnSpPr>
          <p:cNvPr id="43" name="직선 연결선 42"/>
          <p:cNvCxnSpPr/>
          <p:nvPr/>
        </p:nvCxnSpPr>
        <p:spPr>
          <a:xfrm>
            <a:off x="2496000" y="770301"/>
            <a:ext cx="7200000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/>
          <p:cNvSpPr/>
          <p:nvPr/>
        </p:nvSpPr>
        <p:spPr>
          <a:xfrm>
            <a:off x="3653180" y="347346"/>
            <a:ext cx="4885640" cy="7694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3200" b="1" i="1" kern="0" dirty="0">
                <a:solidFill>
                  <a:schemeClr val="accent1">
                    <a:lumMod val="7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프로젝트 소개</a:t>
            </a:r>
            <a:r>
              <a:rPr lang="en-US" altLang="ko-KR" sz="3200" b="1" i="1" kern="0" dirty="0">
                <a:solidFill>
                  <a:schemeClr val="accent1">
                    <a:lumMod val="7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 </a:t>
            </a:r>
            <a:endParaRPr lang="en-US" altLang="ko-KR" sz="1400" kern="0" dirty="0">
              <a:solidFill>
                <a:schemeClr val="accent1">
                  <a:lumMod val="75000"/>
                </a:schemeClr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46" name="타원 45"/>
          <p:cNvSpPr/>
          <p:nvPr/>
        </p:nvSpPr>
        <p:spPr>
          <a:xfrm>
            <a:off x="3653846" y="664679"/>
            <a:ext cx="201526" cy="201526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en-US" altLang="ko-KR" sz="2400" b="1" i="1" kern="0" dirty="0">
              <a:solidFill>
                <a:prstClr val="white"/>
              </a:solidFill>
            </a:endParaRPr>
          </a:p>
        </p:txBody>
      </p:sp>
      <p:sp>
        <p:nvSpPr>
          <p:cNvPr id="47" name="타원 46"/>
          <p:cNvSpPr/>
          <p:nvPr/>
        </p:nvSpPr>
        <p:spPr>
          <a:xfrm>
            <a:off x="8349249" y="664679"/>
            <a:ext cx="201526" cy="201526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en-US" altLang="ko-KR" sz="2400" b="1" i="1" kern="0" dirty="0">
              <a:solidFill>
                <a:prstClr val="white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408670" y="2317712"/>
            <a:ext cx="9374659" cy="2362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ko-KR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CNN (Convolutional Neural Network)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딥 러닝의 한 종류로 주로 이미지를 인식하는 데 사용된다</a:t>
            </a:r>
            <a:r>
              <a:rPr lang="en-US" altLang="ko-KR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 </a:t>
            </a:r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어떤 이미지를 </a:t>
            </a:r>
            <a:r>
              <a:rPr lang="en-US" altLang="ko-KR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CNN</a:t>
            </a:r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에 입력시켜주면</a:t>
            </a:r>
            <a:r>
              <a:rPr lang="en-US" altLang="ko-KR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 </a:t>
            </a:r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입력된 이미지로부터 이미지의 고유한 특징을 부각시킨 특성지도를 새로 만들어낸다</a:t>
            </a:r>
            <a:r>
              <a:rPr lang="en-US" altLang="ko-KR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 </a:t>
            </a:r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그 특성지도는 </a:t>
            </a:r>
            <a:r>
              <a:rPr lang="ko-KR" altLang="en-US" sz="2000" dirty="0" err="1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피드포워드</a:t>
            </a:r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신경망에 입력되어 이미지가 어떤 클래스 라벨에 속하는지 분류해준다</a:t>
            </a:r>
            <a:r>
              <a:rPr lang="en-US" altLang="ko-KR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F8E0E76-AD2C-4E59-B77D-FFEA14487F36}"/>
              </a:ext>
            </a:extLst>
          </p:cNvPr>
          <p:cNvSpPr txBox="1"/>
          <p:nvPr/>
        </p:nvSpPr>
        <p:spPr>
          <a:xfrm>
            <a:off x="1054443" y="1286244"/>
            <a:ext cx="9418627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accent1">
                    <a:lumMod val="7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3. </a:t>
            </a:r>
            <a:r>
              <a:rPr lang="ko-KR" altLang="en-US" sz="2000" dirty="0">
                <a:solidFill>
                  <a:schemeClr val="accent1">
                    <a:lumMod val="7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배경지식</a:t>
            </a:r>
          </a:p>
        </p:txBody>
      </p:sp>
    </p:spTree>
    <p:extLst>
      <p:ext uri="{BB962C8B-B14F-4D97-AF65-F5344CB8AC3E}">
        <p14:creationId xmlns:p14="http://schemas.microsoft.com/office/powerpoint/2010/main" val="24646235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직사각형 47"/>
          <p:cNvSpPr/>
          <p:nvPr/>
        </p:nvSpPr>
        <p:spPr>
          <a:xfrm>
            <a:off x="1054443" y="1963532"/>
            <a:ext cx="10099590" cy="4071508"/>
          </a:xfrm>
          <a:prstGeom prst="rect">
            <a:avLst/>
          </a:prstGeom>
          <a:pattFill prst="lgGrid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dirty="0">
              <a:solidFill>
                <a:prstClr val="white"/>
              </a:solidFill>
            </a:endParaRPr>
          </a:p>
        </p:txBody>
      </p:sp>
      <p:cxnSp>
        <p:nvCxnSpPr>
          <p:cNvPr id="43" name="직선 연결선 42"/>
          <p:cNvCxnSpPr/>
          <p:nvPr/>
        </p:nvCxnSpPr>
        <p:spPr>
          <a:xfrm>
            <a:off x="2496000" y="770301"/>
            <a:ext cx="7200000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/>
          <p:cNvSpPr/>
          <p:nvPr/>
        </p:nvSpPr>
        <p:spPr>
          <a:xfrm>
            <a:off x="3653180" y="347346"/>
            <a:ext cx="4885640" cy="7694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3200" b="1" i="1" kern="0" dirty="0">
                <a:solidFill>
                  <a:schemeClr val="accent1">
                    <a:lumMod val="7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프로젝트 소개</a:t>
            </a:r>
            <a:r>
              <a:rPr lang="en-US" altLang="ko-KR" sz="3200" b="1" i="1" kern="0" dirty="0">
                <a:solidFill>
                  <a:schemeClr val="accent1">
                    <a:lumMod val="7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 </a:t>
            </a:r>
            <a:endParaRPr lang="en-US" altLang="ko-KR" sz="1400" kern="0" dirty="0">
              <a:solidFill>
                <a:schemeClr val="accent1">
                  <a:lumMod val="75000"/>
                </a:schemeClr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46" name="타원 45"/>
          <p:cNvSpPr/>
          <p:nvPr/>
        </p:nvSpPr>
        <p:spPr>
          <a:xfrm>
            <a:off x="3653846" y="664679"/>
            <a:ext cx="201526" cy="201526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en-US" altLang="ko-KR" sz="2400" b="1" i="1" kern="0" dirty="0">
              <a:solidFill>
                <a:prstClr val="white"/>
              </a:solidFill>
            </a:endParaRPr>
          </a:p>
        </p:txBody>
      </p:sp>
      <p:sp>
        <p:nvSpPr>
          <p:cNvPr id="47" name="타원 46"/>
          <p:cNvSpPr/>
          <p:nvPr/>
        </p:nvSpPr>
        <p:spPr>
          <a:xfrm>
            <a:off x="8349249" y="664679"/>
            <a:ext cx="201526" cy="201526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en-US" altLang="ko-KR" sz="2400" b="1" i="1" kern="0" dirty="0">
              <a:solidFill>
                <a:prstClr val="white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408670" y="2317712"/>
            <a:ext cx="9374659" cy="28238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2.   KNN (K - Nearest Neighbors)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K-</a:t>
            </a:r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최근접 이웃 알고리즘은 특정공간내에서 입력과 제일 근접한 </a:t>
            </a:r>
            <a:r>
              <a:rPr lang="en-US" altLang="ko-KR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k</a:t>
            </a:r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개의 요소를 찾아</a:t>
            </a:r>
            <a:r>
              <a:rPr lang="en-US" altLang="ko-KR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 </a:t>
            </a:r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더 많이 일치하는 것으로 분류하는 알고리즘이다</a:t>
            </a:r>
            <a:r>
              <a:rPr lang="en-US" altLang="ko-KR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 </a:t>
            </a:r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이것은 분류와 회귀에 사용될 수 있으며</a:t>
            </a:r>
            <a:r>
              <a:rPr lang="en-US" altLang="ko-KR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 </a:t>
            </a:r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두 경우 모두 입력이 특징 공간 내 </a:t>
            </a:r>
            <a:r>
              <a:rPr lang="en-US" altLang="ko-KR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k</a:t>
            </a:r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개의 가장 가까운 훈련 데이터로 구성되어 있다</a:t>
            </a:r>
            <a:r>
              <a:rPr lang="en-US" altLang="ko-KR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본 프로젝트에서는 분류를 위해 사용하기 때문에 </a:t>
            </a:r>
            <a:r>
              <a:rPr lang="en-US" altLang="ko-KR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k</a:t>
            </a:r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개의 최근접 이웃 사이에서 가장 공통적인 항목에 할당되는 객체들을 결과 데이터로 받아 사용한다</a:t>
            </a:r>
            <a:r>
              <a:rPr lang="en-US" altLang="ko-KR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F8E0E76-AD2C-4E59-B77D-FFEA14487F36}"/>
              </a:ext>
            </a:extLst>
          </p:cNvPr>
          <p:cNvSpPr txBox="1"/>
          <p:nvPr/>
        </p:nvSpPr>
        <p:spPr>
          <a:xfrm>
            <a:off x="1054443" y="1286244"/>
            <a:ext cx="9418627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accent1">
                    <a:lumMod val="7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3. </a:t>
            </a:r>
            <a:r>
              <a:rPr lang="ko-KR" altLang="en-US" sz="2000" dirty="0">
                <a:solidFill>
                  <a:schemeClr val="accent1">
                    <a:lumMod val="7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배경지식</a:t>
            </a:r>
          </a:p>
        </p:txBody>
      </p:sp>
    </p:spTree>
    <p:extLst>
      <p:ext uri="{BB962C8B-B14F-4D97-AF65-F5344CB8AC3E}">
        <p14:creationId xmlns:p14="http://schemas.microsoft.com/office/powerpoint/2010/main" val="36692116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직사각형 47"/>
          <p:cNvSpPr/>
          <p:nvPr/>
        </p:nvSpPr>
        <p:spPr>
          <a:xfrm>
            <a:off x="1054443" y="1963532"/>
            <a:ext cx="10099590" cy="4071508"/>
          </a:xfrm>
          <a:prstGeom prst="rect">
            <a:avLst/>
          </a:prstGeom>
          <a:pattFill prst="lgGrid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dirty="0">
              <a:solidFill>
                <a:prstClr val="white"/>
              </a:solidFill>
            </a:endParaRPr>
          </a:p>
        </p:txBody>
      </p:sp>
      <p:cxnSp>
        <p:nvCxnSpPr>
          <p:cNvPr id="43" name="직선 연결선 42"/>
          <p:cNvCxnSpPr/>
          <p:nvPr/>
        </p:nvCxnSpPr>
        <p:spPr>
          <a:xfrm>
            <a:off x="2496000" y="770301"/>
            <a:ext cx="7200000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/>
          <p:cNvSpPr/>
          <p:nvPr/>
        </p:nvSpPr>
        <p:spPr>
          <a:xfrm>
            <a:off x="3653180" y="347346"/>
            <a:ext cx="4885640" cy="7694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3200" b="1" i="1" kern="0" dirty="0">
                <a:solidFill>
                  <a:schemeClr val="accent1">
                    <a:lumMod val="7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프로젝트 소개</a:t>
            </a:r>
            <a:r>
              <a:rPr lang="en-US" altLang="ko-KR" sz="3200" b="1" i="1" kern="0" dirty="0">
                <a:solidFill>
                  <a:schemeClr val="accent1">
                    <a:lumMod val="7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 </a:t>
            </a:r>
            <a:endParaRPr lang="en-US" altLang="ko-KR" sz="1400" kern="0" dirty="0">
              <a:solidFill>
                <a:schemeClr val="accent1">
                  <a:lumMod val="75000"/>
                </a:schemeClr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46" name="타원 45"/>
          <p:cNvSpPr/>
          <p:nvPr/>
        </p:nvSpPr>
        <p:spPr>
          <a:xfrm>
            <a:off x="3653846" y="664679"/>
            <a:ext cx="201526" cy="201526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en-US" altLang="ko-KR" sz="2400" b="1" i="1" kern="0" dirty="0">
              <a:solidFill>
                <a:prstClr val="white"/>
              </a:solidFill>
            </a:endParaRPr>
          </a:p>
        </p:txBody>
      </p:sp>
      <p:sp>
        <p:nvSpPr>
          <p:cNvPr id="47" name="타원 46"/>
          <p:cNvSpPr/>
          <p:nvPr/>
        </p:nvSpPr>
        <p:spPr>
          <a:xfrm>
            <a:off x="8349249" y="664679"/>
            <a:ext cx="201526" cy="201526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en-US" altLang="ko-KR" sz="2400" b="1" i="1" kern="0" dirty="0">
              <a:solidFill>
                <a:prstClr val="white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408670" y="2317712"/>
            <a:ext cx="9374659" cy="28238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3. </a:t>
            </a:r>
            <a:r>
              <a:rPr lang="en-US" altLang="ko-KR" sz="2000" dirty="0" err="1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Tensorflow</a:t>
            </a:r>
            <a:endParaRPr lang="en-US" altLang="ko-KR" sz="20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 err="1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텐서플로우는</a:t>
            </a:r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</a:t>
            </a:r>
            <a:r>
              <a:rPr lang="ko-KR" altLang="en-US" sz="2000" dirty="0" err="1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머신러닝과</a:t>
            </a:r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</a:t>
            </a:r>
            <a:r>
              <a:rPr lang="ko-KR" altLang="en-US" sz="2000" dirty="0" err="1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딥뉴럴</a:t>
            </a:r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네트워크 연구를 목적으로 개발되었으며</a:t>
            </a:r>
            <a:r>
              <a:rPr lang="en-US" altLang="ko-KR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 </a:t>
            </a:r>
            <a:r>
              <a:rPr lang="ko-KR" altLang="en-US" sz="2000" dirty="0" err="1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데이터플로우</a:t>
            </a:r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그래프를 사용하여 수치 연산을 하는 소프트웨어이다</a:t>
            </a:r>
            <a:r>
              <a:rPr lang="en-US" altLang="ko-KR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 Python</a:t>
            </a:r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과 </a:t>
            </a:r>
            <a:r>
              <a:rPr lang="en-US" altLang="ko-KR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C++</a:t>
            </a:r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를 지원하며</a:t>
            </a:r>
            <a:r>
              <a:rPr lang="en-US" altLang="ko-KR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 SWIG</a:t>
            </a:r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를 통해 다양한 언어 지원이 가능하다</a:t>
            </a:r>
            <a:r>
              <a:rPr lang="en-US" altLang="ko-KR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 </a:t>
            </a:r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코드 수정 없이 </a:t>
            </a:r>
            <a:r>
              <a:rPr lang="en-US" altLang="ko-KR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CPU/GPU</a:t>
            </a:r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모드로 동작이 가능하고</a:t>
            </a:r>
            <a:r>
              <a:rPr lang="en-US" altLang="ko-KR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 </a:t>
            </a:r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계산 구조와 목표 함수만을 정의하면 자동으로 미분 계산을 처리해준다</a:t>
            </a:r>
            <a:r>
              <a:rPr lang="en-US" altLang="ko-KR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 </a:t>
            </a:r>
          </a:p>
          <a:p>
            <a:pPr>
              <a:lnSpc>
                <a:spcPct val="150000"/>
              </a:lnSpc>
            </a:pPr>
            <a:endParaRPr lang="en-US" altLang="ko-KR" sz="20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F8E0E76-AD2C-4E59-B77D-FFEA14487F36}"/>
              </a:ext>
            </a:extLst>
          </p:cNvPr>
          <p:cNvSpPr txBox="1"/>
          <p:nvPr/>
        </p:nvSpPr>
        <p:spPr>
          <a:xfrm>
            <a:off x="1054443" y="1286244"/>
            <a:ext cx="9418627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accent1">
                    <a:lumMod val="7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3. </a:t>
            </a:r>
            <a:r>
              <a:rPr lang="ko-KR" altLang="en-US" sz="2000" dirty="0">
                <a:solidFill>
                  <a:schemeClr val="accent1">
                    <a:lumMod val="7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배경지식</a:t>
            </a:r>
          </a:p>
        </p:txBody>
      </p:sp>
    </p:spTree>
    <p:extLst>
      <p:ext uri="{BB962C8B-B14F-4D97-AF65-F5344CB8AC3E}">
        <p14:creationId xmlns:p14="http://schemas.microsoft.com/office/powerpoint/2010/main" val="2332479297"/>
      </p:ext>
    </p:extLst>
  </p:cSld>
  <p:clrMapOvr>
    <a:masterClrMapping/>
  </p:clrMapOvr>
</p:sld>
</file>

<file path=ppt/theme/theme1.xml><?xml version="1.0" encoding="utf-8"?>
<a:theme xmlns:a="http://schemas.openxmlformats.org/drawingml/2006/main" name="8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pattFill prst="lgGrid">
          <a:fgClr>
            <a:schemeClr val="bg1">
              <a:lumMod val="95000"/>
            </a:schemeClr>
          </a:fgClr>
          <a:bgClr>
            <a:schemeClr val="bg1"/>
          </a:bgClr>
        </a:pattFill>
        <a:ln>
          <a:solidFill>
            <a:schemeClr val="bg1">
              <a:lumMod val="85000"/>
            </a:schemeClr>
          </a:solidFill>
        </a:ln>
      </a:spPr>
      <a:bodyPr rtlCol="0" anchor="ctr"/>
      <a:lstStyle>
        <a:defPPr>
          <a:lnSpc>
            <a:spcPct val="150000"/>
          </a:lnSpc>
          <a:defRPr dirty="0">
            <a:solidFill>
              <a:schemeClr val="tx1"/>
            </a:solidFill>
            <a:latin typeface="210 맨발의청춘 L" panose="02020603020101020101" pitchFamily="18" charset="-127"/>
            <a:ea typeface="210 맨발의청춘 L" panose="02020603020101020101" pitchFamily="18" charset="-127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917</TotalTime>
  <Words>859</Words>
  <Application>Microsoft Office PowerPoint</Application>
  <PresentationFormat>와이드스크린</PresentationFormat>
  <Paragraphs>116</Paragraphs>
  <Slides>25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1" baseType="lpstr">
      <vt:lpstr>210 맨발의청춘 B</vt:lpstr>
      <vt:lpstr>210 맨발의청춘 L</vt:lpstr>
      <vt:lpstr>210 맨발의청춘 R</vt:lpstr>
      <vt:lpstr>맑은 고딕</vt:lpstr>
      <vt:lpstr>Arial</vt:lpstr>
      <vt:lpstr>8_Office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HAN HAERI</cp:lastModifiedBy>
  <cp:revision>101</cp:revision>
  <dcterms:created xsi:type="dcterms:W3CDTF">2020-03-24T04:35:17Z</dcterms:created>
  <dcterms:modified xsi:type="dcterms:W3CDTF">2020-06-22T13:11:32Z</dcterms:modified>
</cp:coreProperties>
</file>